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75" r:id="rId3"/>
    <p:sldId id="308" r:id="rId4"/>
    <p:sldId id="289" r:id="rId5"/>
    <p:sldId id="290" r:id="rId6"/>
    <p:sldId id="314" r:id="rId7"/>
    <p:sldId id="315" r:id="rId8"/>
    <p:sldId id="316" r:id="rId9"/>
    <p:sldId id="273" r:id="rId10"/>
    <p:sldId id="318" r:id="rId11"/>
    <p:sldId id="321" r:id="rId12"/>
    <p:sldId id="303" r:id="rId13"/>
    <p:sldId id="277" r:id="rId14"/>
    <p:sldId id="278" r:id="rId15"/>
    <p:sldId id="312" r:id="rId16"/>
    <p:sldId id="282" r:id="rId17"/>
    <p:sldId id="283" r:id="rId18"/>
    <p:sldId id="330" r:id="rId19"/>
    <p:sldId id="284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2" r:id="rId29"/>
    <p:sldId id="333" r:id="rId30"/>
    <p:sldId id="331" r:id="rId31"/>
    <p:sldId id="334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6" autoAdjust="0"/>
    <p:restoredTop sz="83273" autoAdjust="0"/>
  </p:normalViewPr>
  <p:slideViewPr>
    <p:cSldViewPr snapToGrid="0">
      <p:cViewPr varScale="1">
        <p:scale>
          <a:sx n="59" d="100"/>
          <a:sy n="59" d="100"/>
        </p:scale>
        <p:origin x="15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7663A-305F-4812-BB6E-5D6F301EF0B8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B3DA5-FFCB-4B09-BD3C-257856BDAD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13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Chapter 2.2</a:t>
            </a:r>
          </a:p>
          <a:p>
            <a:r>
              <a:rPr lang="en-US" altLang="zh-TW" dirty="0" smtClean="0"/>
              <a:t>Application of matrix multiplication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728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897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A set of matrix-vector product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154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可以舉個例子嗎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747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dirty="0" smtClean="0"/>
                  <a:t>Represented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1200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sz="12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1200" dirty="0" smtClean="0"/>
                  <a:t> 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1200" dirty="0" smtClean="0"/>
                  <a:t>Represented by </a:t>
                </a:r>
                <a:r>
                  <a:rPr lang="en-US" altLang="zh-TW" sz="1200" i="0">
                    <a:latin typeface="Cambria Math" panose="02040503050406030204" pitchFamily="18" charset="0"/>
                  </a:rPr>
                  <a:t>𝐴^𝑇</a:t>
                </a:r>
                <a:r>
                  <a:rPr lang="en-US" altLang="zh-TW" sz="1200" dirty="0" smtClean="0"/>
                  <a:t> and </a:t>
                </a:r>
                <a:r>
                  <a:rPr lang="en-US" altLang="zh-TW" sz="1200" i="0">
                    <a:latin typeface="Cambria Math" panose="02040503050406030204" pitchFamily="18" charset="0"/>
                  </a:rPr>
                  <a:t>𝐶^𝑇</a:t>
                </a:r>
                <a:r>
                  <a:rPr lang="en-US" altLang="zh-TW" sz="1200" dirty="0" smtClean="0"/>
                  <a:t> </a:t>
                </a:r>
                <a:endParaRPr lang="zh-TW" altLang="en-US" sz="1200" dirty="0"/>
              </a:p>
              <a:p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405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Check the example in P92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324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Check the example in P92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779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776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B3DA5-FFCB-4B09-BD3C-257856BDADE7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47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4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73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52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24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19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95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94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2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61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13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180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7885-FA0D-4F7A-BC07-C0AE0A81BBF1}" type="datetimeFigureOut">
              <a:rPr lang="zh-TW" altLang="en-US" smtClean="0"/>
              <a:t>2016/3/10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8778-39A7-46C6-8A0C-F2D150E7B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640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4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emf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7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99.png"/><Relationship Id="rId3" Type="http://schemas.openxmlformats.org/officeDocument/2006/relationships/image" Target="../media/image79.emf"/><Relationship Id="rId7" Type="http://schemas.openxmlformats.org/officeDocument/2006/relationships/image" Target="../media/image93.png"/><Relationship Id="rId12" Type="http://schemas.openxmlformats.org/officeDocument/2006/relationships/image" Target="../media/image98.png"/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emf"/><Relationship Id="rId11" Type="http://schemas.openxmlformats.org/officeDocument/2006/relationships/image" Target="../media/image97.png"/><Relationship Id="rId5" Type="http://schemas.openxmlformats.org/officeDocument/2006/relationships/image" Target="../media/image81.emf"/><Relationship Id="rId10" Type="http://schemas.openxmlformats.org/officeDocument/2006/relationships/image" Target="../media/image96.png"/><Relationship Id="rId4" Type="http://schemas.openxmlformats.org/officeDocument/2006/relationships/image" Target="../media/image80.emf"/><Relationship Id="rId9" Type="http://schemas.openxmlformats.org/officeDocument/2006/relationships/image" Target="../media/image9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5" Type="http://schemas.openxmlformats.org/officeDocument/2006/relationships/image" Target="../media/image87.png"/><Relationship Id="rId4" Type="http://schemas.openxmlformats.org/officeDocument/2006/relationships/image" Target="../media/image105.png"/><Relationship Id="rId9" Type="http://schemas.openxmlformats.org/officeDocument/2006/relationships/image" Target="../media/image11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13" Type="http://schemas.openxmlformats.org/officeDocument/2006/relationships/image" Target="../media/image90.png"/><Relationship Id="rId12" Type="http://schemas.openxmlformats.org/officeDocument/2006/relationships/image" Target="../media/image8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8.png"/><Relationship Id="rId10" Type="http://schemas.openxmlformats.org/officeDocument/2006/relationships/image" Target="../media/image870.png"/><Relationship Id="rId9" Type="http://schemas.openxmlformats.org/officeDocument/2006/relationships/image" Target="../media/image110.png"/><Relationship Id="rId14" Type="http://schemas.openxmlformats.org/officeDocument/2006/relationships/image" Target="../media/image9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14.png"/><Relationship Id="rId10" Type="http://schemas.openxmlformats.org/officeDocument/2006/relationships/image" Target="../media/image119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30.png"/><Relationship Id="rId18" Type="http://schemas.openxmlformats.org/officeDocument/2006/relationships/image" Target="../media/image135.png"/><Relationship Id="rId3" Type="http://schemas.openxmlformats.org/officeDocument/2006/relationships/image" Target="../media/image900.png"/><Relationship Id="rId21" Type="http://schemas.openxmlformats.org/officeDocument/2006/relationships/image" Target="../media/image138.png"/><Relationship Id="rId7" Type="http://schemas.openxmlformats.org/officeDocument/2006/relationships/image" Target="../media/image122.png"/><Relationship Id="rId12" Type="http://schemas.openxmlformats.org/officeDocument/2006/relationships/image" Target="../media/image129.png"/><Relationship Id="rId17" Type="http://schemas.openxmlformats.org/officeDocument/2006/relationships/image" Target="../media/image134.png"/><Relationship Id="rId2" Type="http://schemas.openxmlformats.org/officeDocument/2006/relationships/image" Target="../media/image890.png"/><Relationship Id="rId16" Type="http://schemas.openxmlformats.org/officeDocument/2006/relationships/image" Target="../media/image133.png"/><Relationship Id="rId20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0.png"/><Relationship Id="rId11" Type="http://schemas.openxmlformats.org/officeDocument/2006/relationships/image" Target="../media/image128.png"/><Relationship Id="rId5" Type="http://schemas.openxmlformats.org/officeDocument/2006/relationships/image" Target="../media/image920.png"/><Relationship Id="rId15" Type="http://schemas.openxmlformats.org/officeDocument/2006/relationships/image" Target="../media/image132.png"/><Relationship Id="rId23" Type="http://schemas.openxmlformats.org/officeDocument/2006/relationships/image" Target="../media/image140.png"/><Relationship Id="rId10" Type="http://schemas.openxmlformats.org/officeDocument/2006/relationships/image" Target="../media/image127.png"/><Relationship Id="rId19" Type="http://schemas.openxmlformats.org/officeDocument/2006/relationships/image" Target="../media/image136.png"/><Relationship Id="rId4" Type="http://schemas.openxmlformats.org/officeDocument/2006/relationships/image" Target="../media/image910.png"/><Relationship Id="rId9" Type="http://schemas.openxmlformats.org/officeDocument/2006/relationships/image" Target="../media/image126.png"/><Relationship Id="rId14" Type="http://schemas.openxmlformats.org/officeDocument/2006/relationships/image" Target="../media/image131.png"/><Relationship Id="rId22" Type="http://schemas.openxmlformats.org/officeDocument/2006/relationships/image" Target="../media/image13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0.png"/><Relationship Id="rId2" Type="http://schemas.openxmlformats.org/officeDocument/2006/relationships/image" Target="../media/image12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80.png"/><Relationship Id="rId4" Type="http://schemas.openxmlformats.org/officeDocument/2006/relationships/image" Target="../media/image127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png"/><Relationship Id="rId3" Type="http://schemas.openxmlformats.org/officeDocument/2006/relationships/image" Target="../media/image142.png"/><Relationship Id="rId7" Type="http://schemas.openxmlformats.org/officeDocument/2006/relationships/image" Target="../media/image146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5.png"/><Relationship Id="rId5" Type="http://schemas.openxmlformats.org/officeDocument/2006/relationships/image" Target="../media/image144.png"/><Relationship Id="rId10" Type="http://schemas.openxmlformats.org/officeDocument/2006/relationships/image" Target="../media/image149.png"/><Relationship Id="rId4" Type="http://schemas.openxmlformats.org/officeDocument/2006/relationships/image" Target="../media/image143.png"/><Relationship Id="rId9" Type="http://schemas.openxmlformats.org/officeDocument/2006/relationships/image" Target="../media/image14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0.png"/><Relationship Id="rId2" Type="http://schemas.openxmlformats.org/officeDocument/2006/relationships/image" Target="../media/image1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40.png"/><Relationship Id="rId5" Type="http://schemas.openxmlformats.org/officeDocument/2006/relationships/image" Target="../media/image1330.png"/><Relationship Id="rId4" Type="http://schemas.openxmlformats.org/officeDocument/2006/relationships/image" Target="../media/image132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3" Type="http://schemas.openxmlformats.org/officeDocument/2006/relationships/image" Target="../media/image151.png"/><Relationship Id="rId7" Type="http://schemas.openxmlformats.org/officeDocument/2006/relationships/image" Target="../media/image155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png"/><Relationship Id="rId5" Type="http://schemas.openxmlformats.org/officeDocument/2006/relationships/image" Target="../media/image153.png"/><Relationship Id="rId10" Type="http://schemas.openxmlformats.org/officeDocument/2006/relationships/image" Target="../media/image158.png"/><Relationship Id="rId4" Type="http://schemas.openxmlformats.org/officeDocument/2006/relationships/image" Target="../media/image152.png"/><Relationship Id="rId9" Type="http://schemas.openxmlformats.org/officeDocument/2006/relationships/image" Target="../media/image15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0.png"/><Relationship Id="rId3" Type="http://schemas.openxmlformats.org/officeDocument/2006/relationships/image" Target="../media/image1350.png"/><Relationship Id="rId7" Type="http://schemas.openxmlformats.org/officeDocument/2006/relationships/image" Target="../media/image139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80.png"/><Relationship Id="rId5" Type="http://schemas.openxmlformats.org/officeDocument/2006/relationships/image" Target="../media/image1370.png"/><Relationship Id="rId10" Type="http://schemas.openxmlformats.org/officeDocument/2006/relationships/image" Target="../media/image1420.png"/><Relationship Id="rId4" Type="http://schemas.openxmlformats.org/officeDocument/2006/relationships/image" Target="../media/image1360.png"/><Relationship Id="rId9" Type="http://schemas.openxmlformats.org/officeDocument/2006/relationships/image" Target="../media/image14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32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8.png"/><Relationship Id="rId10" Type="http://schemas.openxmlformats.org/officeDocument/2006/relationships/image" Target="../media/image37.png"/><Relationship Id="rId9" Type="http://schemas.openxmlformats.org/officeDocument/2006/relationships/image" Target="../media/image36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32.png"/><Relationship Id="rId3" Type="http://schemas.openxmlformats.org/officeDocument/2006/relationships/image" Target="../media/image30.png"/><Relationship Id="rId7" Type="http://schemas.openxmlformats.org/officeDocument/2006/relationships/image" Target="../media/image39.png"/><Relationship Id="rId12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3.png"/><Relationship Id="rId10" Type="http://schemas.openxmlformats.org/officeDocument/2006/relationships/image" Target="../media/image42.png"/><Relationship Id="rId9" Type="http://schemas.openxmlformats.org/officeDocument/2006/relationships/image" Target="../media/image41.png"/><Relationship Id="rId1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Matrix Multiplication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907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5" name="Rounded Rectangle 13"/>
          <p:cNvSpPr/>
          <p:nvPr/>
        </p:nvSpPr>
        <p:spPr>
          <a:xfrm>
            <a:off x="5564062" y="2574301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6" name="向右箭號 5"/>
          <p:cNvSpPr/>
          <p:nvPr/>
        </p:nvSpPr>
        <p:spPr>
          <a:xfrm flipH="1">
            <a:off x="7119345" y="2840227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Rounded Rectangle 13"/>
          <p:cNvSpPr/>
          <p:nvPr/>
        </p:nvSpPr>
        <p:spPr>
          <a:xfrm>
            <a:off x="1899125" y="2548297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7783786" y="2912813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786" y="2912813"/>
                <a:ext cx="24173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 flipH="1">
            <a:off x="4941488" y="2836677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401364" y="2888650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64" y="2888650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向右箭號 10"/>
          <p:cNvSpPr/>
          <p:nvPr/>
        </p:nvSpPr>
        <p:spPr>
          <a:xfrm flipH="1">
            <a:off x="3483087" y="282450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 flipH="1">
            <a:off x="1250719" y="282450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733597" y="2888650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97" y="2888650"/>
                <a:ext cx="24570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3770003" y="473958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107589" y="515785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589" y="5157851"/>
                <a:ext cx="24173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7500" r="-12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向右箭號 15"/>
          <p:cNvSpPr/>
          <p:nvPr/>
        </p:nvSpPr>
        <p:spPr>
          <a:xfrm flipH="1">
            <a:off x="5388570" y="505589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右箭號 16"/>
          <p:cNvSpPr/>
          <p:nvPr/>
        </p:nvSpPr>
        <p:spPr>
          <a:xfrm flipH="1">
            <a:off x="3097646" y="502120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773784" y="507457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784" y="5074579"/>
                <a:ext cx="2457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0000" r="-3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774218" y="377105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218" y="3771057"/>
                <a:ext cx="118436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094596" y="372628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596" y="3726280"/>
                <a:ext cx="1196802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369832" y="157526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676253" y="2388819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</a:t>
            </a:r>
            <a:r>
              <a:rPr lang="en-US" altLang="zh-TW" sz="2400" baseline="30000" dirty="0" smtClean="0"/>
              <a:t>2</a:t>
            </a:r>
            <a:endParaRPr lang="zh-TW" altLang="en-US" sz="2400" baseline="300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4293587" y="2375012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</a:t>
            </a:r>
            <a:r>
              <a:rPr lang="en-US" altLang="zh-TW" sz="2400" baseline="30000" dirty="0" smtClean="0"/>
              <a:t>2</a:t>
            </a:r>
            <a:endParaRPr lang="zh-TW" altLang="en-US" sz="2400" baseline="300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628650" y="2451148"/>
            <a:ext cx="4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</a:t>
            </a:r>
            <a:r>
              <a:rPr lang="en-US" altLang="zh-TW" sz="2400" baseline="30000" dirty="0" smtClean="0"/>
              <a:t>2</a:t>
            </a:r>
            <a:endParaRPr lang="zh-TW" altLang="en-US" sz="2400" baseline="30000" dirty="0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367718" y="1690689"/>
            <a:ext cx="25909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/>
              <a:t>reflection </a:t>
            </a:r>
            <a:r>
              <a:rPr lang="en-US" altLang="zh-TW" sz="2400" dirty="0"/>
              <a:t>about the </a:t>
            </a:r>
            <a:r>
              <a:rPr lang="en-US" altLang="zh-TW" sz="2400" i="1" dirty="0" smtClean="0"/>
              <a:t>x</a:t>
            </a:r>
            <a:r>
              <a:rPr lang="en-US" altLang="zh-TW" sz="2400" dirty="0" smtClean="0"/>
              <a:t>-axis</a:t>
            </a:r>
            <a:endParaRPr lang="en-US" altLang="zh-TW" sz="2400" dirty="0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322162" y="2020579"/>
            <a:ext cx="2175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rotation </a:t>
            </a:r>
            <a:r>
              <a:rPr lang="en-US" altLang="zh-TW" sz="2400" dirty="0"/>
              <a:t>by 180</a:t>
            </a:r>
            <a:r>
              <a:rPr lang="en-US" altLang="zh-TW" sz="2400" baseline="40000" dirty="0" smtClean="0">
                <a:sym typeface="MT Extra" pitchFamily="18" charset="2"/>
              </a:rPr>
              <a:t></a:t>
            </a:r>
            <a:endParaRPr lang="en-US" altLang="zh-TW" sz="2400" dirty="0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755814" y="5963720"/>
            <a:ext cx="34467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reflection </a:t>
            </a:r>
            <a:r>
              <a:rPr lang="en-US" altLang="zh-TW" sz="2400" dirty="0"/>
              <a:t>about the </a:t>
            </a:r>
            <a:r>
              <a:rPr lang="en-US" altLang="zh-TW" sz="2400" i="1" dirty="0" smtClean="0"/>
              <a:t>y</a:t>
            </a:r>
            <a:r>
              <a:rPr lang="en-US" altLang="zh-TW" sz="2400" dirty="0" smtClean="0"/>
              <a:t>-axis</a:t>
            </a:r>
            <a:endParaRPr lang="en-US" altLang="zh-TW" sz="2400" dirty="0"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671420" y="2787819"/>
                <a:ext cx="139980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420" y="2787819"/>
                <a:ext cx="1399806" cy="6158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2090512" y="2785232"/>
                <a:ext cx="1170577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512" y="2785232"/>
                <a:ext cx="1170577" cy="6158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3958644" y="4999919"/>
                <a:ext cx="1170577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644" y="4999919"/>
                <a:ext cx="1170577" cy="6158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5168391" y="809230"/>
                <a:ext cx="139980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391" y="809230"/>
                <a:ext cx="1399806" cy="6158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3903562" y="822551"/>
                <a:ext cx="1170577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562" y="822551"/>
                <a:ext cx="1170577" cy="6158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653302" y="809230"/>
                <a:ext cx="1485278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302" y="809230"/>
                <a:ext cx="1485278" cy="6158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7119345" y="668639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571061" y="625613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7084880" y="1183506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7536596" y="1140480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195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/>
      <p:bldP spid="16" grpId="0" animBg="1"/>
      <p:bldP spid="17" grpId="0" animBg="1"/>
      <p:bldP spid="18" grpId="0"/>
      <p:bldP spid="19" grpId="0"/>
      <p:bldP spid="20" grpId="0"/>
      <p:bldP spid="21" grpId="0" animBg="1"/>
      <p:bldP spid="23" grpId="0"/>
      <p:bldP spid="24" grpId="0"/>
      <p:bldP spid="25" grpId="0"/>
      <p:bldP spid="26" grpId="0"/>
      <p:bldP spid="27" grpId="0"/>
      <p:bldP spid="30" grpId="0"/>
      <p:bldP spid="29" grpId="0"/>
      <p:bldP spid="31" grpId="0"/>
      <p:bldP spid="32" grpId="0"/>
      <p:bldP spid="33" grpId="0"/>
      <p:bldP spid="34" grpId="0"/>
      <p:bldP spid="35" grpId="0"/>
      <p:bldP spid="3" grpId="0" animBg="1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 Communicative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895" y="2696986"/>
            <a:ext cx="2130631" cy="884413"/>
          </a:xfrm>
          <a:prstGeom prst="rect">
            <a:avLst/>
          </a:prstGeom>
        </p:spPr>
      </p:pic>
      <p:pic>
        <p:nvPicPr>
          <p:cNvPr id="30" name="Picture 23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587" y="2729389"/>
            <a:ext cx="2156913" cy="784332"/>
          </a:xfrm>
          <a:prstGeom prst="rect">
            <a:avLst/>
          </a:prstGeom>
        </p:spPr>
      </p:pic>
      <p:pic>
        <p:nvPicPr>
          <p:cNvPr id="31" name="Picture 24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629" y="3967179"/>
            <a:ext cx="6570371" cy="900612"/>
          </a:xfrm>
          <a:prstGeom prst="rect">
            <a:avLst/>
          </a:prstGeom>
        </p:spPr>
      </p:pic>
      <p:pic>
        <p:nvPicPr>
          <p:cNvPr id="32" name="Picture 25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029" y="5240953"/>
            <a:ext cx="6120666" cy="828644"/>
          </a:xfrm>
          <a:prstGeom prst="rect">
            <a:avLst/>
          </a:prstGeom>
        </p:spPr>
      </p:pic>
      <p:sp>
        <p:nvSpPr>
          <p:cNvPr id="33" name="文字方塊 32"/>
          <p:cNvSpPr txBox="1"/>
          <p:nvPr/>
        </p:nvSpPr>
        <p:spPr>
          <a:xfrm>
            <a:off x="6657044" y="3986869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7264143" y="3947432"/>
            <a:ext cx="439552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6535144" y="4411260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204394" y="4439042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7106842" y="5240953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593049" y="5221206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6611914" y="5621101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063630" y="5578075"/>
            <a:ext cx="425450" cy="448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773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Not Communicative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98602" y="5604247"/>
            <a:ext cx="808355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If A and B are matrices, then both AB and BA are </a:t>
            </a:r>
            <a:r>
              <a:rPr lang="en-US" altLang="zh-TW" sz="2400" dirty="0" smtClean="0"/>
              <a:t>defined </a:t>
            </a:r>
            <a:r>
              <a:rPr lang="en-US" altLang="zh-TW" sz="2400" dirty="0"/>
              <a:t>if and only if A and B are square </a:t>
            </a:r>
            <a:r>
              <a:rPr lang="en-US" altLang="zh-TW" sz="2400" dirty="0" smtClean="0"/>
              <a:t>matrices</a:t>
            </a:r>
            <a:r>
              <a:rPr lang="en-US" altLang="zh-TW" sz="2400" dirty="0"/>
              <a:t>?</a:t>
            </a:r>
            <a:endParaRPr lang="zh-TW" altLang="en-US" sz="2400" dirty="0"/>
          </a:p>
        </p:txBody>
      </p:sp>
      <p:sp>
        <p:nvSpPr>
          <p:cNvPr id="5" name="Rounded Rectangle 13"/>
          <p:cNvSpPr/>
          <p:nvPr/>
        </p:nvSpPr>
        <p:spPr>
          <a:xfrm>
            <a:off x="5680734" y="2232284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向右箭號 5"/>
          <p:cNvSpPr/>
          <p:nvPr/>
        </p:nvSpPr>
        <p:spPr>
          <a:xfrm flipH="1">
            <a:off x="7236017" y="249821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Rounded Rectangle 13"/>
          <p:cNvSpPr/>
          <p:nvPr/>
        </p:nvSpPr>
        <p:spPr>
          <a:xfrm>
            <a:off x="2015797" y="2206280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7900458" y="2570796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458" y="2570796"/>
                <a:ext cx="24173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 flipH="1">
            <a:off x="5058160" y="24946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4518036" y="2546633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036" y="2546633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向右箭號 10"/>
          <p:cNvSpPr/>
          <p:nvPr/>
        </p:nvSpPr>
        <p:spPr>
          <a:xfrm flipH="1">
            <a:off x="3599759" y="2482484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 flipH="1">
            <a:off x="1367391" y="2482484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850269" y="2546633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69" y="2546633"/>
                <a:ext cx="24570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1998191" y="3641920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5" name="向右箭號 14"/>
          <p:cNvSpPr/>
          <p:nvPr/>
        </p:nvSpPr>
        <p:spPr>
          <a:xfrm flipH="1">
            <a:off x="7236017" y="3961886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Rounded Rectangle 13"/>
          <p:cNvSpPr/>
          <p:nvPr/>
        </p:nvSpPr>
        <p:spPr>
          <a:xfrm>
            <a:off x="5673983" y="3663263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7900458" y="4034472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458" y="4034472"/>
                <a:ext cx="24173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向右箭號 17"/>
          <p:cNvSpPr/>
          <p:nvPr/>
        </p:nvSpPr>
        <p:spPr>
          <a:xfrm flipH="1">
            <a:off x="5058160" y="3958336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518036" y="4010309"/>
                <a:ext cx="3157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036" y="4010309"/>
                <a:ext cx="31579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6923" t="-1667" r="-26923" b="-1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向右箭號 19"/>
          <p:cNvSpPr/>
          <p:nvPr/>
        </p:nvSpPr>
        <p:spPr>
          <a:xfrm flipH="1">
            <a:off x="3599759" y="39461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 flipH="1">
            <a:off x="1367391" y="39461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850269" y="4010309"/>
                <a:ext cx="3206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69" y="4010309"/>
                <a:ext cx="320601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5849" t="-6667" r="-35849" b="-3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276889" y="1714919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889" y="1714919"/>
                <a:ext cx="1018227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5992751" y="1748971"/>
                <a:ext cx="9028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751" y="1748971"/>
                <a:ext cx="902875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單箭頭接點 26"/>
          <p:cNvCxnSpPr/>
          <p:nvPr/>
        </p:nvCxnSpPr>
        <p:spPr>
          <a:xfrm>
            <a:off x="3402100" y="5095587"/>
            <a:ext cx="2346171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3857725" y="4529678"/>
            <a:ext cx="173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接不起來 </a:t>
            </a:r>
            <a:r>
              <a:rPr lang="en-US" altLang="zh-TW" sz="2400" dirty="0" smtClean="0"/>
              <a:t>…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2316959" y="4846129"/>
                <a:ext cx="9028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959" y="4846129"/>
                <a:ext cx="902875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920884" y="4846129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884" y="4846129"/>
                <a:ext cx="1018227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78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/>
      <p:bldP spid="23" grpId="0"/>
      <p:bldP spid="24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Let A and B be k x m matrices, C be an m x n matrix, and P and Q be n x p matrices</a:t>
            </a:r>
          </a:p>
          <a:p>
            <a:pPr lvl="1"/>
            <a:r>
              <a:rPr lang="en-US" altLang="zh-TW" dirty="0" smtClean="0"/>
              <a:t>For any scalar s, s(AC) = (</a:t>
            </a:r>
            <a:r>
              <a:rPr lang="en-US" altLang="zh-TW" dirty="0" err="1" smtClean="0"/>
              <a:t>sA</a:t>
            </a:r>
            <a:r>
              <a:rPr lang="en-US" altLang="zh-TW" dirty="0" smtClean="0"/>
              <a:t>)C = A(</a:t>
            </a:r>
            <a:r>
              <a:rPr lang="en-US" altLang="zh-TW" dirty="0" err="1" smtClean="0"/>
              <a:t>sC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(A + B)C = AC + BC</a:t>
            </a:r>
          </a:p>
          <a:p>
            <a:pPr lvl="1"/>
            <a:r>
              <a:rPr lang="en-US" altLang="zh-TW" dirty="0" smtClean="0"/>
              <a:t>C(P+Q)=CP+CQ</a:t>
            </a:r>
          </a:p>
          <a:p>
            <a:pPr lvl="1"/>
            <a:r>
              <a:rPr lang="en-US" altLang="zh-TW" dirty="0" err="1" smtClean="0"/>
              <a:t>I</a:t>
            </a:r>
            <a:r>
              <a:rPr lang="en-US" altLang="zh-TW" baseline="-25000" dirty="0" err="1" smtClean="0"/>
              <a:t>k</a:t>
            </a:r>
            <a:r>
              <a:rPr lang="en-US" altLang="zh-TW" dirty="0" err="1" smtClean="0"/>
              <a:t>A</a:t>
            </a:r>
            <a:r>
              <a:rPr lang="en-US" altLang="zh-TW" dirty="0" smtClean="0"/>
              <a:t> = A = </a:t>
            </a:r>
            <a:r>
              <a:rPr lang="en-US" altLang="zh-TW" dirty="0" err="1" smtClean="0"/>
              <a:t>AI</a:t>
            </a:r>
            <a:r>
              <a:rPr lang="en-US" altLang="zh-TW" baseline="-25000" dirty="0" err="1" smtClean="0"/>
              <a:t>m</a:t>
            </a:r>
            <a:endParaRPr lang="en-US" altLang="zh-TW" baseline="-25000" dirty="0" smtClean="0"/>
          </a:p>
          <a:p>
            <a:pPr lvl="1"/>
            <a:r>
              <a:rPr lang="en-US" altLang="zh-TW" dirty="0" smtClean="0"/>
              <a:t>The product of any matrix and a zero matrix is a zero matrix</a:t>
            </a:r>
          </a:p>
          <a:p>
            <a:r>
              <a:rPr lang="en-US" altLang="zh-TW" sz="2400" dirty="0" smtClean="0"/>
              <a:t>Power </a:t>
            </a:r>
            <a:r>
              <a:rPr lang="en-US" altLang="zh-TW" sz="2400" dirty="0"/>
              <a:t>of square matrices: </a:t>
            </a:r>
            <a:r>
              <a:rPr lang="en-US" altLang="zh-TW" sz="2400" i="1" dirty="0"/>
              <a:t>A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/>
                <a:cs typeface="Script MT Bold"/>
                <a:sym typeface="Symbol" pitchFamily="18" charset="2"/>
              </a:rPr>
              <a:t>M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baseline="-25000" dirty="0" err="1">
                <a:sym typeface="Symbol" pitchFamily="18" charset="2"/>
              </a:rPr>
              <a:t>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, </a:t>
            </a:r>
            <a:r>
              <a:rPr lang="en-US" altLang="zh-TW" sz="2400" i="1" dirty="0" err="1"/>
              <a:t>A</a:t>
            </a:r>
            <a:r>
              <a:rPr lang="en-US" altLang="zh-TW" sz="2400" i="1" baseline="40000" dirty="0" err="1"/>
              <a:t>k</a:t>
            </a:r>
            <a:r>
              <a:rPr lang="en-US" altLang="zh-TW" sz="2400" dirty="0"/>
              <a:t> = </a:t>
            </a:r>
            <a:r>
              <a:rPr lang="en-US" altLang="zh-TW" sz="2400" i="1" dirty="0"/>
              <a:t>A </a:t>
            </a:r>
            <a:r>
              <a:rPr lang="en-US" altLang="zh-TW" sz="2400" i="1" dirty="0" err="1"/>
              <a:t>A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i="1" dirty="0"/>
              <a:t> A</a:t>
            </a:r>
            <a:r>
              <a:rPr lang="en-US" altLang="zh-TW" sz="2400" dirty="0"/>
              <a:t> (</a:t>
            </a:r>
            <a:r>
              <a:rPr lang="en-US" altLang="zh-TW" sz="2400" i="1" dirty="0"/>
              <a:t>k</a:t>
            </a:r>
            <a:r>
              <a:rPr lang="en-US" altLang="zh-TW" sz="2400" dirty="0"/>
              <a:t> times), </a:t>
            </a:r>
            <a:r>
              <a:rPr lang="en-US" altLang="zh-TW" sz="2400" dirty="0" smtClean="0"/>
              <a:t>and by </a:t>
            </a:r>
            <a:r>
              <a:rPr lang="en-US" altLang="zh-TW" sz="2400" dirty="0"/>
              <a:t>convention, </a:t>
            </a:r>
            <a:r>
              <a:rPr lang="en-US" altLang="zh-TW" sz="2400" i="1" dirty="0"/>
              <a:t>A</a:t>
            </a:r>
            <a:r>
              <a:rPr lang="en-US" altLang="zh-TW" sz="2400" baseline="40000" dirty="0"/>
              <a:t>1</a:t>
            </a:r>
            <a:r>
              <a:rPr lang="en-US" altLang="zh-TW" sz="2400" dirty="0"/>
              <a:t> = </a:t>
            </a:r>
            <a:r>
              <a:rPr lang="en-US" altLang="zh-TW" sz="2400" i="1" dirty="0"/>
              <a:t>A</a:t>
            </a:r>
            <a:r>
              <a:rPr lang="en-US" altLang="zh-TW" sz="2400" dirty="0"/>
              <a:t>,</a:t>
            </a:r>
            <a:r>
              <a:rPr lang="en-US" altLang="zh-TW" sz="2400" i="1" dirty="0"/>
              <a:t> A</a:t>
            </a:r>
            <a:r>
              <a:rPr lang="en-US" altLang="zh-TW" sz="2400" baseline="40000" dirty="0"/>
              <a:t>0</a:t>
            </a:r>
            <a:r>
              <a:rPr lang="en-US" altLang="zh-TW" sz="2400" dirty="0"/>
              <a:t> = </a:t>
            </a:r>
            <a:r>
              <a:rPr lang="en-US" altLang="zh-TW" sz="2400" i="1" dirty="0"/>
              <a:t>I</a:t>
            </a:r>
            <a:r>
              <a:rPr lang="en-US" altLang="zh-TW" sz="2400" i="1" baseline="-25000" dirty="0"/>
              <a:t>n</a:t>
            </a:r>
            <a:r>
              <a:rPr lang="en-US" altLang="zh-TW" sz="2400" dirty="0"/>
              <a:t>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896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53109"/>
                <a:ext cx="78867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Let A be </a:t>
                </a:r>
                <a:r>
                  <a:rPr lang="en-US" altLang="zh-TW" dirty="0" err="1" smtClean="0"/>
                  <a:t>kxm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matrices, C be an </a:t>
                </a:r>
                <a:r>
                  <a:rPr lang="en-US" altLang="zh-TW" dirty="0" err="1"/>
                  <a:t>mxn</a:t>
                </a:r>
                <a:r>
                  <a:rPr lang="en-US" altLang="zh-TW" dirty="0"/>
                  <a:t> matrix,</a:t>
                </a:r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d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53109"/>
                <a:ext cx="7886700" cy="4351338"/>
              </a:xfrm>
              <a:blipFill rotWithShape="0">
                <a:blip r:embed="rId3"/>
                <a:stretch>
                  <a:fillRect l="-1391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463262" y="830568"/>
                <a:ext cx="2047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US" altLang="zh-TW" sz="2800" dirty="0" smtClean="0"/>
                  <a:t>: k X n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262" y="830568"/>
                <a:ext cx="2047164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191789" y="830568"/>
                <a:ext cx="2047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𝐴𝐶</m:t>
                            </m:r>
                          </m:e>
                        </m:d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2800" dirty="0" smtClean="0"/>
                  <a:t>: n X k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789" y="830568"/>
                <a:ext cx="2047164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0465" r="-2679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424268" y="3284609"/>
                <a:ext cx="9080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268" y="3284609"/>
                <a:ext cx="908005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6056423" y="3282564"/>
                <a:ext cx="9080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423" y="3282564"/>
                <a:ext cx="908005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1441970" y="4252799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m X k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004242" y="4267338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 X m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704717" y="4385014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m X k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170482" y="4353436"/>
            <a:ext cx="1021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 X m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073919" y="2283968"/>
                <a:ext cx="9080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919" y="2283968"/>
                <a:ext cx="9080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/>
          <p:cNvCxnSpPr/>
          <p:nvPr/>
        </p:nvCxnSpPr>
        <p:spPr>
          <a:xfrm flipH="1">
            <a:off x="2085416" y="3731755"/>
            <a:ext cx="510654" cy="52104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2993967" y="3773020"/>
            <a:ext cx="370338" cy="49130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http://pic.sucaibar.com/pic/201308/17/7f29275bc4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251" y="4876656"/>
            <a:ext cx="1342920" cy="134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直線單箭頭接點 26"/>
          <p:cNvCxnSpPr/>
          <p:nvPr/>
        </p:nvCxnSpPr>
        <p:spPr>
          <a:xfrm flipH="1">
            <a:off x="5723322" y="3731755"/>
            <a:ext cx="510654" cy="52104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6631873" y="3773020"/>
            <a:ext cx="370338" cy="49130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5312241" y="5550406"/>
            <a:ext cx="2047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 n X k</a:t>
            </a:r>
            <a:endParaRPr lang="zh-TW" altLang="en-US" sz="2800" dirty="0"/>
          </a:p>
        </p:txBody>
      </p:sp>
      <p:cxnSp>
        <p:nvCxnSpPr>
          <p:cNvPr id="30" name="直線單箭頭接點 29"/>
          <p:cNvCxnSpPr/>
          <p:nvPr/>
        </p:nvCxnSpPr>
        <p:spPr>
          <a:xfrm>
            <a:off x="5723322" y="4895873"/>
            <a:ext cx="468467" cy="53212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H="1">
            <a:off x="6631873" y="4900798"/>
            <a:ext cx="407994" cy="55877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18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Special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Diagonal Matrix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Symmetric Matrix</a:t>
            </a:r>
            <a:endParaRPr lang="zh-TW" alt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536" y="2402961"/>
            <a:ext cx="1739900" cy="8255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511" y="2414719"/>
            <a:ext cx="1917700" cy="8255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530" y="2414719"/>
            <a:ext cx="2095500" cy="8255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061" y="4001294"/>
            <a:ext cx="2768600" cy="8255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205" y="4171802"/>
            <a:ext cx="2019300" cy="5588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057946" y="5040213"/>
            <a:ext cx="5028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/>
              <a:t>AA</a:t>
            </a:r>
            <a:r>
              <a:rPr lang="en-US" altLang="zh-TW" sz="2400" i="1" baseline="40000" dirty="0"/>
              <a:t>T</a:t>
            </a:r>
            <a:r>
              <a:rPr lang="en-US" altLang="zh-TW" sz="2400" dirty="0"/>
              <a:t> and </a:t>
            </a:r>
            <a:r>
              <a:rPr lang="en-US" altLang="zh-TW" sz="2400" i="1" dirty="0"/>
              <a:t>A</a:t>
            </a:r>
            <a:r>
              <a:rPr lang="en-US" altLang="zh-TW" sz="2400" i="1" baseline="40000" dirty="0"/>
              <a:t>T</a:t>
            </a:r>
            <a:r>
              <a:rPr lang="en-US" altLang="zh-TW" sz="2400" i="1" dirty="0"/>
              <a:t>A</a:t>
            </a:r>
            <a:r>
              <a:rPr lang="en-US" altLang="zh-TW" sz="2400" dirty="0"/>
              <a:t> are square and </a:t>
            </a:r>
            <a:r>
              <a:rPr lang="en-US" altLang="zh-TW" sz="2400" dirty="0" smtClean="0"/>
              <a:t>symmetric</a:t>
            </a:r>
            <a:endParaRPr lang="en-US" altLang="zh-TW" sz="2400" dirty="0"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053286" y="5818958"/>
                <a:ext cx="10303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286" y="5818958"/>
                <a:ext cx="1030347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667" r="-1775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083633" y="5837665"/>
                <a:ext cx="1221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633" y="5837665"/>
                <a:ext cx="1221425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000" t="-1667" r="-2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354625" y="5843114"/>
                <a:ext cx="91452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25" y="5843114"/>
                <a:ext cx="91452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4000" t="-1667" r="-26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784318" y="5808188"/>
                <a:ext cx="10303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18" y="5808188"/>
                <a:ext cx="1030347" cy="369332"/>
              </a:xfrm>
              <a:prstGeom prst="rect">
                <a:avLst/>
              </a:prstGeom>
              <a:blipFill rotWithShape="0">
                <a:blip r:embed="rId10"/>
                <a:stretch>
                  <a:fillRect r="-1775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814665" y="5826895"/>
                <a:ext cx="1221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665" y="5826895"/>
                <a:ext cx="1221425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000" r="-2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7085657" y="5832344"/>
                <a:ext cx="91452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657" y="5832344"/>
                <a:ext cx="914520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4000" r="-86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3811885" y="3400228"/>
                <a:ext cx="142134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885" y="3400228"/>
                <a:ext cx="1421347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9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6802482" y="4944577"/>
            <a:ext cx="452313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163470" y="5070256"/>
            <a:ext cx="1736473" cy="684488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150230" y="5752599"/>
            <a:ext cx="1736473" cy="424364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5461878" y="3218988"/>
            <a:ext cx="832670" cy="67416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6393739" y="3261357"/>
            <a:ext cx="832670" cy="67416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5480761" y="3893156"/>
            <a:ext cx="832670" cy="34481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6393739" y="3935524"/>
            <a:ext cx="832670" cy="34481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172892" y="3139601"/>
            <a:ext cx="854996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054369" y="3139601"/>
            <a:ext cx="854996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Augmentation and Partition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Augment: the augment of </a:t>
            </a:r>
            <a:r>
              <a:rPr lang="en-US" altLang="zh-TW" dirty="0"/>
              <a:t>A </a:t>
            </a:r>
            <a:r>
              <a:rPr lang="en-US" altLang="zh-TW" dirty="0" smtClean="0"/>
              <a:t>and B is [A B]</a:t>
            </a:r>
          </a:p>
          <a:p>
            <a:r>
              <a:rPr lang="en-US" altLang="zh-TW" dirty="0" smtClean="0"/>
              <a:t>Partition: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81141" y="3267487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141" y="3267487"/>
                <a:ext cx="2516266" cy="976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471720" y="5070256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720" y="5070256"/>
                <a:ext cx="2516266" cy="9766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809335" y="3261357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335" y="3261357"/>
                <a:ext cx="2516266" cy="9766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矩形 16"/>
          <p:cNvSpPr/>
          <p:nvPr/>
        </p:nvSpPr>
        <p:spPr>
          <a:xfrm>
            <a:off x="5500093" y="4944577"/>
            <a:ext cx="397284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925483" y="4944577"/>
            <a:ext cx="854996" cy="123238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808342" y="5072463"/>
                <a:ext cx="251626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342" y="5072463"/>
                <a:ext cx="2516266" cy="976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48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7" grpId="0" animBg="1"/>
      <p:bldP spid="10" grpId="0" animBg="1"/>
      <p:bldP spid="5" grpId="0"/>
      <p:bldP spid="8" grpId="0"/>
      <p:bldP spid="9" grpId="0"/>
      <p:bldP spid="17" grpId="0" animBg="1"/>
      <p:bldP spid="18" grpId="0" animBg="1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Block Multiplication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28277" y="1716239"/>
            <a:ext cx="878418" cy="725268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883865" y="1741790"/>
            <a:ext cx="997368" cy="67416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945678" y="2381877"/>
            <a:ext cx="832670" cy="344816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867530" y="2415957"/>
            <a:ext cx="1006870" cy="327998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901024" y="1555929"/>
            <a:ext cx="975923" cy="693659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876369" y="2214432"/>
            <a:ext cx="997598" cy="731047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 rot="5400000">
            <a:off x="6823235" y="1699230"/>
            <a:ext cx="667221" cy="353650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6825779" y="2415791"/>
            <a:ext cx="672770" cy="316469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11256" y="3095557"/>
                <a:ext cx="2488950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56" y="3095557"/>
                <a:ext cx="2488950" cy="7978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3294383" y="3103988"/>
                <a:ext cx="2504083" cy="7922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383" y="3103988"/>
                <a:ext cx="2504083" cy="7922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/>
          <p:cNvSpPr txBox="1"/>
          <p:nvPr/>
        </p:nvSpPr>
        <p:spPr>
          <a:xfrm>
            <a:off x="6081542" y="4098411"/>
            <a:ext cx="2764954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Multiply as the small matrices are scalar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字方塊 17"/>
              <p:cNvSpPr txBox="1"/>
              <p:nvPr/>
            </p:nvSpPr>
            <p:spPr>
              <a:xfrm>
                <a:off x="1216668" y="5041358"/>
                <a:ext cx="6247351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668" y="5041358"/>
                <a:ext cx="6247351" cy="7978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右大括弧 18"/>
          <p:cNvSpPr/>
          <p:nvPr/>
        </p:nvSpPr>
        <p:spPr>
          <a:xfrm rot="5400000">
            <a:off x="2162686" y="5433186"/>
            <a:ext cx="266924" cy="1142763"/>
          </a:xfrm>
          <a:prstGeom prst="rightBrace">
            <a:avLst>
              <a:gd name="adj1" fmla="val 91484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491320" y="6199144"/>
            <a:ext cx="384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Don’t switch the order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611256" y="4342520"/>
                <a:ext cx="9221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56" y="4342520"/>
                <a:ext cx="922112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1597158" y="4131561"/>
                <a:ext cx="3573542" cy="797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8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158" y="4131561"/>
                <a:ext cx="3573542" cy="79784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1802255" y="5003201"/>
            <a:ext cx="2538087" cy="41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736941" y="5410843"/>
            <a:ext cx="2538087" cy="44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4618758" y="5041435"/>
            <a:ext cx="2608431" cy="41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525548" y="5513482"/>
            <a:ext cx="2701641" cy="41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42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 animBg="1"/>
      <p:bldP spid="18" grpId="0"/>
      <p:bldP spid="19" grpId="0" animBg="1"/>
      <p:bldP spid="20" grpId="0"/>
      <p:bldP spid="22" grpId="0"/>
      <p:bldP spid="23" grpId="0"/>
      <p:bldP spid="3" grpId="0" animBg="1"/>
      <p:bldP spid="24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Block Multiplication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28277" y="1716239"/>
            <a:ext cx="878418" cy="7252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883865" y="1741790"/>
            <a:ext cx="997368" cy="6741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945678" y="2381877"/>
            <a:ext cx="832670" cy="3448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867530" y="2415957"/>
            <a:ext cx="1006870" cy="327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901024" y="1555929"/>
            <a:ext cx="975923" cy="6936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876369" y="2214432"/>
            <a:ext cx="997598" cy="7310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 rot="5400000">
            <a:off x="6823235" y="1699230"/>
            <a:ext cx="667221" cy="353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6825779" y="2415791"/>
            <a:ext cx="672770" cy="31646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749" y="1741790"/>
                <a:ext cx="2745495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700" y="1549782"/>
                <a:ext cx="2293320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252133" y="4745476"/>
                <a:ext cx="9221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33" y="4745476"/>
                <a:ext cx="922112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2077458" y="2836002"/>
            <a:ext cx="139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“2 x 2”</a:t>
            </a:r>
            <a:endParaRPr lang="zh-TW" altLang="en-US" sz="2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5930418" y="3007557"/>
            <a:ext cx="139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“2 x 2”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-164744" y="5191861"/>
            <a:ext cx="139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“2 x 2”</a:t>
            </a:r>
            <a:endParaRPr lang="zh-TW" altLang="en-US" sz="2400" dirty="0"/>
          </a:p>
        </p:txBody>
      </p:sp>
      <p:sp>
        <p:nvSpPr>
          <p:cNvPr id="32" name="左中括弧 31"/>
          <p:cNvSpPr/>
          <p:nvPr/>
        </p:nvSpPr>
        <p:spPr>
          <a:xfrm>
            <a:off x="1408946" y="3469222"/>
            <a:ext cx="400050" cy="3226046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左中括弧 32"/>
          <p:cNvSpPr/>
          <p:nvPr/>
        </p:nvSpPr>
        <p:spPr>
          <a:xfrm flipH="1">
            <a:off x="8515350" y="3469222"/>
            <a:ext cx="400050" cy="3226046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1539768" y="3632739"/>
            <a:ext cx="878418" cy="7583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2496206" y="3632739"/>
            <a:ext cx="975923" cy="7253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455776" y="3764056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776" y="3764056"/>
                <a:ext cx="349455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矩形 35"/>
          <p:cNvSpPr/>
          <p:nvPr/>
        </p:nvSpPr>
        <p:spPr>
          <a:xfrm>
            <a:off x="3561036" y="4358078"/>
            <a:ext cx="997368" cy="7049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4667143" y="4320690"/>
            <a:ext cx="997598" cy="7644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1608971" y="5481117"/>
            <a:ext cx="832670" cy="3448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5896764" y="3595351"/>
            <a:ext cx="878418" cy="7583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7230470" y="4441042"/>
            <a:ext cx="997368" cy="7049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 rot="5400000">
            <a:off x="6723149" y="3778307"/>
            <a:ext cx="667221" cy="353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 rot="5400000">
            <a:off x="8162760" y="4635286"/>
            <a:ext cx="672770" cy="31646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7277362" y="3732690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362" y="3732690"/>
                <a:ext cx="349455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矩形 43"/>
          <p:cNvSpPr/>
          <p:nvPr/>
        </p:nvSpPr>
        <p:spPr>
          <a:xfrm>
            <a:off x="3585686" y="6082843"/>
            <a:ext cx="1006870" cy="327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2511692" y="5290856"/>
            <a:ext cx="975923" cy="7253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字方塊 45"/>
              <p:cNvSpPr txBox="1"/>
              <p:nvPr/>
            </p:nvSpPr>
            <p:spPr>
              <a:xfrm>
                <a:off x="3593475" y="5438081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6" name="文字方塊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475" y="5438081"/>
                <a:ext cx="349455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矩形 46"/>
          <p:cNvSpPr/>
          <p:nvPr/>
        </p:nvSpPr>
        <p:spPr>
          <a:xfrm>
            <a:off x="4763823" y="5825933"/>
            <a:ext cx="997598" cy="7644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5932688" y="5565019"/>
            <a:ext cx="832670" cy="3448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7320399" y="6055576"/>
            <a:ext cx="1006870" cy="327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 rot="5400000">
            <a:off x="6704018" y="5560602"/>
            <a:ext cx="667221" cy="353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7337443" y="5521983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443" y="5521983"/>
                <a:ext cx="349455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矩形 51"/>
          <p:cNvSpPr/>
          <p:nvPr/>
        </p:nvSpPr>
        <p:spPr>
          <a:xfrm rot="5400000">
            <a:off x="8269822" y="6085987"/>
            <a:ext cx="672770" cy="316469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文字方塊 52"/>
          <p:cNvSpPr txBox="1"/>
          <p:nvPr/>
        </p:nvSpPr>
        <p:spPr>
          <a:xfrm>
            <a:off x="2148839" y="4624957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2 X 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107630" y="4638918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2 X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6151534" y="6180008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1 X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2166159" y="6170444"/>
            <a:ext cx="835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1 X 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461757" y="3549489"/>
            <a:ext cx="4299664" cy="15965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/>
          <p:cNvSpPr/>
          <p:nvPr/>
        </p:nvSpPr>
        <p:spPr>
          <a:xfrm>
            <a:off x="5839432" y="3578192"/>
            <a:ext cx="2925010" cy="15965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1466435" y="5232198"/>
            <a:ext cx="4360307" cy="14094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5883998" y="5259014"/>
            <a:ext cx="2897571" cy="14094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43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  <p:bldP spid="29" grpId="0"/>
      <p:bldP spid="34" grpId="0" animBg="1"/>
      <p:bldP spid="35" grpId="0" animBg="1"/>
      <p:bldP spid="21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/>
      <p:bldP spid="52" grpId="0" animBg="1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Block Multiplication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06866" y="1936386"/>
                <a:ext cx="2759345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−7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66" y="1936386"/>
                <a:ext cx="2759345" cy="13606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4211122" y="2369375"/>
                <a:ext cx="186185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122" y="2369375"/>
                <a:ext cx="1861855" cy="6914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518483" y="2445036"/>
                <a:ext cx="178100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483" y="2445036"/>
                <a:ext cx="1781000" cy="6158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225966" y="4072186"/>
                <a:ext cx="4040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966" y="4072186"/>
                <a:ext cx="40408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6667" r="-606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225965" y="5297933"/>
                <a:ext cx="4040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965" y="5297933"/>
                <a:ext cx="40408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6667" r="-6061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1661684" y="5297933"/>
                <a:ext cx="9143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684" y="5297933"/>
                <a:ext cx="91435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333" r="-2000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782035" y="3854178"/>
                <a:ext cx="282327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035" y="3854178"/>
                <a:ext cx="2823273" cy="69147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757292" y="3854178"/>
                <a:ext cx="188628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292" y="3854178"/>
                <a:ext cx="1886286" cy="69147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607671" y="5136863"/>
                <a:ext cx="313175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671" y="5136863"/>
                <a:ext cx="3131755" cy="69147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854972" y="5164498"/>
                <a:ext cx="222612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125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972" y="5164498"/>
                <a:ext cx="2226122" cy="69147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接點 14"/>
          <p:cNvCxnSpPr/>
          <p:nvPr/>
        </p:nvCxnSpPr>
        <p:spPr>
          <a:xfrm>
            <a:off x="1371600" y="2616200"/>
            <a:ext cx="219461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 flipV="1">
            <a:off x="2536105" y="1825625"/>
            <a:ext cx="1" cy="15865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流程圖: 程序 17"/>
          <p:cNvSpPr/>
          <p:nvPr/>
        </p:nvSpPr>
        <p:spPr>
          <a:xfrm>
            <a:off x="5269526" y="3761973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程序 18"/>
          <p:cNvSpPr/>
          <p:nvPr/>
        </p:nvSpPr>
        <p:spPr>
          <a:xfrm>
            <a:off x="6016710" y="3794341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流程圖: 程序 19"/>
          <p:cNvSpPr/>
          <p:nvPr/>
        </p:nvSpPr>
        <p:spPr>
          <a:xfrm>
            <a:off x="5230535" y="4267130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流程圖: 程序 20"/>
          <p:cNvSpPr/>
          <p:nvPr/>
        </p:nvSpPr>
        <p:spPr>
          <a:xfrm>
            <a:off x="5855762" y="4267130"/>
            <a:ext cx="630848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流程圖: 程序 21"/>
          <p:cNvSpPr/>
          <p:nvPr/>
        </p:nvSpPr>
        <p:spPr>
          <a:xfrm>
            <a:off x="6336172" y="5095529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流程圖: 程序 22"/>
          <p:cNvSpPr/>
          <p:nvPr/>
        </p:nvSpPr>
        <p:spPr>
          <a:xfrm>
            <a:off x="7168176" y="5083221"/>
            <a:ext cx="469900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流程圖: 程序 23"/>
          <p:cNvSpPr/>
          <p:nvPr/>
        </p:nvSpPr>
        <p:spPr>
          <a:xfrm>
            <a:off x="6297335" y="5486460"/>
            <a:ext cx="601828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流程圖: 程序 24"/>
          <p:cNvSpPr/>
          <p:nvPr/>
        </p:nvSpPr>
        <p:spPr>
          <a:xfrm>
            <a:off x="7093558" y="5527261"/>
            <a:ext cx="793141" cy="4191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58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</a:t>
            </a:r>
            <a:r>
              <a:rPr lang="en-US" altLang="zh-TW" dirty="0" smtClean="0"/>
              <a:t>Multiplication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</a:t>
            </a:r>
            <a:r>
              <a:rPr kumimoji="1" lang="en-US" altLang="zh-TW" sz="2400" dirty="0"/>
              <a:t>product </a:t>
            </a:r>
            <a:r>
              <a:rPr kumimoji="1" lang="en-US" altLang="zh-TW" sz="2400" dirty="0"/>
              <a:t>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  <a:p>
            <a:endParaRPr lang="zh-TW" altLang="en-US" sz="2400" dirty="0"/>
          </a:p>
        </p:txBody>
      </p:sp>
      <p:pic>
        <p:nvPicPr>
          <p:cNvPr id="5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757" y="3396742"/>
            <a:ext cx="5575300" cy="1651000"/>
          </a:xfrm>
          <a:prstGeom prst="rect">
            <a:avLst/>
          </a:prstGeom>
        </p:spPr>
      </p:pic>
      <p:pic>
        <p:nvPicPr>
          <p:cNvPr id="6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87" y="4164830"/>
            <a:ext cx="1028700" cy="177800"/>
          </a:xfrm>
          <a:prstGeom prst="rect">
            <a:avLst/>
          </a:prstGeom>
        </p:spPr>
      </p:pic>
      <p:pic>
        <p:nvPicPr>
          <p:cNvPr id="7" name="Picture 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46" y="2749777"/>
            <a:ext cx="1409700" cy="215900"/>
          </a:xfrm>
          <a:prstGeom prst="rect">
            <a:avLst/>
          </a:prstGeom>
        </p:spPr>
      </p:pic>
      <p:cxnSp>
        <p:nvCxnSpPr>
          <p:cNvPr id="8" name="Straight Arrow Connector 9"/>
          <p:cNvCxnSpPr/>
          <p:nvPr/>
        </p:nvCxnSpPr>
        <p:spPr>
          <a:xfrm flipV="1">
            <a:off x="1925478" y="4264227"/>
            <a:ext cx="482252" cy="898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12"/>
          <p:cNvCxnSpPr/>
          <p:nvPr/>
        </p:nvCxnSpPr>
        <p:spPr>
          <a:xfrm>
            <a:off x="6632815" y="3040100"/>
            <a:ext cx="14995" cy="4683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0"/>
          <p:cNvSpPr/>
          <p:nvPr/>
        </p:nvSpPr>
        <p:spPr>
          <a:xfrm>
            <a:off x="2554664" y="4075294"/>
            <a:ext cx="2529359" cy="32538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/>
          <p:cNvSpPr/>
          <p:nvPr/>
        </p:nvSpPr>
        <p:spPr>
          <a:xfrm>
            <a:off x="6485361" y="3571474"/>
            <a:ext cx="361868" cy="131203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3564284" y="5097192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481552" y="4921068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B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619805" y="5881012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805" y="5881012"/>
                <a:ext cx="1252459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63418" y="5779491"/>
            <a:ext cx="4278667" cy="7949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3367012" y="5831611"/>
                <a:ext cx="476669" cy="465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012" y="5831611"/>
                <a:ext cx="476669" cy="4655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7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5" grpId="0" animBg="1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</a:t>
            </a:r>
            <a:r>
              <a:rPr lang="en-US" altLang="zh-TW" dirty="0" smtClean="0"/>
              <a:t>Multiplication – 4 way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Way 1: inner product</a:t>
            </a:r>
            <a:endParaRPr lang="zh-TW" altLang="en-US" dirty="0"/>
          </a:p>
        </p:txBody>
      </p:sp>
      <p:grpSp>
        <p:nvGrpSpPr>
          <p:cNvPr id="17" name="群組 16"/>
          <p:cNvGrpSpPr/>
          <p:nvPr/>
        </p:nvGrpSpPr>
        <p:grpSpPr>
          <a:xfrm>
            <a:off x="4151645" y="2068548"/>
            <a:ext cx="4187912" cy="1680584"/>
            <a:chOff x="4128774" y="2131293"/>
            <a:chExt cx="4187912" cy="1680584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3774" y="2131293"/>
              <a:ext cx="3552912" cy="1680584"/>
            </a:xfrm>
            <a:prstGeom prst="rect">
              <a:avLst/>
            </a:prstGeom>
          </p:spPr>
        </p:pic>
        <p:sp>
          <p:nvSpPr>
            <p:cNvPr id="13" name="文字方塊 12"/>
            <p:cNvSpPr txBox="1"/>
            <p:nvPr/>
          </p:nvSpPr>
          <p:spPr>
            <a:xfrm>
              <a:off x="4128774" y="2755180"/>
              <a:ext cx="63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 smtClean="0"/>
                <a:t>B</a:t>
              </a:r>
              <a:endParaRPr lang="zh-TW" altLang="en-US" sz="2800" dirty="0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676248" y="4150631"/>
            <a:ext cx="3724557" cy="1870212"/>
            <a:chOff x="654366" y="3830515"/>
            <a:chExt cx="3724557" cy="1870212"/>
          </a:xfrm>
        </p:grpSpPr>
        <p:sp>
          <p:nvSpPr>
            <p:cNvPr id="12" name="文字方塊 11"/>
            <p:cNvSpPr txBox="1"/>
            <p:nvPr/>
          </p:nvSpPr>
          <p:spPr>
            <a:xfrm>
              <a:off x="654366" y="4539979"/>
              <a:ext cx="635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/>
                <a:t>A</a:t>
              </a:r>
              <a:endParaRPr lang="zh-TW" altLang="en-US" sz="2800" dirty="0"/>
            </a:p>
          </p:txBody>
        </p:sp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95232" y="3830515"/>
              <a:ext cx="2983691" cy="1870212"/>
            </a:xfrm>
            <a:prstGeom prst="rect">
              <a:avLst/>
            </a:prstGeom>
          </p:spPr>
        </p:pic>
      </p:grpSp>
      <p:sp>
        <p:nvSpPr>
          <p:cNvPr id="18" name="文字方塊 17"/>
          <p:cNvSpPr txBox="1"/>
          <p:nvPr/>
        </p:nvSpPr>
        <p:spPr>
          <a:xfrm>
            <a:off x="6245601" y="6158276"/>
            <a:ext cx="63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374177" y="2339910"/>
            <a:ext cx="36510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</a:t>
            </a:r>
            <a:r>
              <a:rPr kumimoji="1" lang="en-US" altLang="zh-TW" sz="2400" dirty="0" smtClean="0"/>
              <a:t>product </a:t>
            </a:r>
            <a:r>
              <a:rPr kumimoji="1" lang="en-US" altLang="zh-TW" sz="2400" dirty="0"/>
              <a:t>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</p:txBody>
      </p:sp>
      <p:sp>
        <p:nvSpPr>
          <p:cNvPr id="20" name="左中括弧 19"/>
          <p:cNvSpPr/>
          <p:nvPr/>
        </p:nvSpPr>
        <p:spPr>
          <a:xfrm>
            <a:off x="4864930" y="4076373"/>
            <a:ext cx="400050" cy="194447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左中括弧 20"/>
          <p:cNvSpPr/>
          <p:nvPr/>
        </p:nvSpPr>
        <p:spPr>
          <a:xfrm flipH="1">
            <a:off x="7860890" y="4055309"/>
            <a:ext cx="400050" cy="1965534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Rectangle 11"/>
          <p:cNvSpPr/>
          <p:nvPr/>
        </p:nvSpPr>
        <p:spPr>
          <a:xfrm>
            <a:off x="6289143" y="2135840"/>
            <a:ext cx="503542" cy="154623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Rectangle 11"/>
          <p:cNvSpPr/>
          <p:nvPr/>
        </p:nvSpPr>
        <p:spPr>
          <a:xfrm>
            <a:off x="1523601" y="4882998"/>
            <a:ext cx="2628043" cy="3856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851901" y="4844657"/>
            <a:ext cx="142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i,j</a:t>
            </a:r>
            <a:r>
              <a:rPr lang="en-US" altLang="zh-TW" sz="2400" dirty="0" smtClean="0"/>
              <a:t>)-entry</a:t>
            </a:r>
            <a:endParaRPr lang="zh-TW" altLang="en-US" sz="2400" dirty="0"/>
          </a:p>
        </p:txBody>
      </p:sp>
      <p:sp>
        <p:nvSpPr>
          <p:cNvPr id="24" name="向右箭號 23"/>
          <p:cNvSpPr/>
          <p:nvPr/>
        </p:nvSpPr>
        <p:spPr>
          <a:xfrm>
            <a:off x="4259553" y="4882295"/>
            <a:ext cx="1494413" cy="386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>
            <a:off x="5963288" y="4122518"/>
            <a:ext cx="1133163" cy="386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95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  <p:bldP spid="21" grpId="0" animBg="1"/>
      <p:bldP spid="11" grpId="0" animBg="1"/>
      <p:bldP spid="22" grpId="0" animBg="1"/>
      <p:bldP spid="23" grpId="0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Way 1: inner product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415357" y="4216724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357" y="4216724"/>
                <a:ext cx="1285993" cy="13022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226810" y="2231478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810" y="2231478"/>
                <a:ext cx="1564594" cy="821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2623354" y="4737965"/>
            <a:ext cx="95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536683" y="2430450"/>
            <a:ext cx="95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B</a:t>
            </a:r>
            <a:endParaRPr lang="zh-TW" altLang="en-US" sz="2800" dirty="0"/>
          </a:p>
        </p:txBody>
      </p:sp>
      <p:sp>
        <p:nvSpPr>
          <p:cNvPr id="8" name="橢圓 7"/>
          <p:cNvSpPr/>
          <p:nvPr/>
        </p:nvSpPr>
        <p:spPr>
          <a:xfrm>
            <a:off x="5481404" y="4132946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378342" y="4132945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490924" y="4672445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6387862" y="4672444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5481404" y="5235149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6378342" y="5235148"/>
            <a:ext cx="36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3580020" y="4224305"/>
            <a:ext cx="956665" cy="355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3580019" y="5171411"/>
            <a:ext cx="956665" cy="355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 rot="5400000">
            <a:off x="6054958" y="2443661"/>
            <a:ext cx="853692" cy="429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 rot="5400000">
            <a:off x="5262005" y="2408999"/>
            <a:ext cx="853695" cy="4986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1" name="直線單箭頭接點 20"/>
          <p:cNvCxnSpPr/>
          <p:nvPr/>
        </p:nvCxnSpPr>
        <p:spPr>
          <a:xfrm>
            <a:off x="4536684" y="4372864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4536683" y="5302261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rot="5400000">
            <a:off x="5221991" y="3628695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rot="5400000">
            <a:off x="6107242" y="3622262"/>
            <a:ext cx="847477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6806467" y="4672444"/>
            <a:ext cx="956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26" name="矩形 25"/>
          <p:cNvSpPr/>
          <p:nvPr/>
        </p:nvSpPr>
        <p:spPr>
          <a:xfrm>
            <a:off x="374177" y="2339910"/>
            <a:ext cx="36510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AB is the inner </a:t>
            </a:r>
            <a:r>
              <a:rPr kumimoji="1" lang="en-US" altLang="zh-TW" sz="2400" dirty="0"/>
              <a:t>product </a:t>
            </a:r>
            <a:r>
              <a:rPr kumimoji="1" lang="en-US" altLang="zh-TW" sz="2400" dirty="0"/>
              <a:t>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546497" y="4056259"/>
            <a:ext cx="215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5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6239162" y="5176018"/>
            <a:ext cx="638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17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5183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/>
      <p:bldP spid="10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Way 2: Linear combination of columns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681578" y="2308990"/>
            <a:ext cx="2794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150699" y="2326311"/>
            <a:ext cx="2794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274493" y="2326311"/>
            <a:ext cx="2794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188829" y="2573055"/>
            <a:ext cx="2794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660592" y="2573055"/>
            <a:ext cx="2794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2774790" y="2573055"/>
            <a:ext cx="279400" cy="108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2022627" y="2914629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……</a:t>
            </a:r>
            <a:endParaRPr lang="zh-TW" altLang="en-US" sz="2400" b="1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4519478" y="2882222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……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179837" y="3620745"/>
                <a:ext cx="375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37" y="3620745"/>
                <a:ext cx="375937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1694713" y="3653055"/>
                <a:ext cx="29667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713" y="3653055"/>
                <a:ext cx="29667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4490" r="-2449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2743824" y="3668140"/>
                <a:ext cx="4029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824" y="3668140"/>
                <a:ext cx="40293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9091" r="-3030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3698021" y="3964611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021" y="3964611"/>
                <a:ext cx="36138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0339" r="-678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4169561" y="4012262"/>
                <a:ext cx="29667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561" y="4012262"/>
                <a:ext cx="29667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6735" r="-183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5259731" y="3997995"/>
                <a:ext cx="382477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731" y="3997995"/>
                <a:ext cx="382477" cy="397866"/>
              </a:xfrm>
              <a:prstGeom prst="rect">
                <a:avLst/>
              </a:prstGeom>
              <a:blipFill rotWithShape="0">
                <a:blip r:embed="rId7"/>
                <a:stretch>
                  <a:fillRect l="-19048" r="-6349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群組 24"/>
          <p:cNvGrpSpPr/>
          <p:nvPr/>
        </p:nvGrpSpPr>
        <p:grpSpPr>
          <a:xfrm>
            <a:off x="-33214" y="4254403"/>
            <a:ext cx="843544" cy="2362200"/>
            <a:chOff x="452875" y="4267075"/>
            <a:chExt cx="843544" cy="2362200"/>
          </a:xfrm>
        </p:grpSpPr>
        <p:sp>
          <p:nvSpPr>
            <p:cNvPr id="11" name="文字方塊 10"/>
            <p:cNvSpPr txBox="1"/>
            <p:nvPr/>
          </p:nvSpPr>
          <p:spPr>
            <a:xfrm>
              <a:off x="452875" y="5243134"/>
              <a:ext cx="419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 smtClean="0"/>
                <a:t>=</a:t>
              </a:r>
              <a:endParaRPr lang="zh-TW" altLang="en-US" sz="2800" dirty="0"/>
            </a:p>
          </p:txBody>
        </p:sp>
        <p:sp>
          <p:nvSpPr>
            <p:cNvPr id="35" name="左中括弧 34"/>
            <p:cNvSpPr/>
            <p:nvPr/>
          </p:nvSpPr>
          <p:spPr>
            <a:xfrm>
              <a:off x="896369" y="4267075"/>
              <a:ext cx="400050" cy="2362200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6" name="左中括弧 35"/>
          <p:cNvSpPr/>
          <p:nvPr/>
        </p:nvSpPr>
        <p:spPr>
          <a:xfrm flipH="1">
            <a:off x="8440471" y="4308652"/>
            <a:ext cx="400050" cy="23622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2" name="群組 51"/>
          <p:cNvGrpSpPr/>
          <p:nvPr/>
        </p:nvGrpSpPr>
        <p:grpSpPr>
          <a:xfrm>
            <a:off x="660671" y="4622518"/>
            <a:ext cx="2885914" cy="1449332"/>
            <a:chOff x="954976" y="4834657"/>
            <a:chExt cx="2885914" cy="1449332"/>
          </a:xfrm>
        </p:grpSpPr>
        <p:sp>
          <p:nvSpPr>
            <p:cNvPr id="37" name="矩形 36"/>
            <p:cNvSpPr/>
            <p:nvPr/>
          </p:nvSpPr>
          <p:spPr>
            <a:xfrm>
              <a:off x="1425585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2359867" y="4834657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3494262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2595046" y="5143825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/>
                <a:t>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文字方塊 40"/>
                <p:cNvSpPr txBox="1"/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1" name="文字方塊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9677" r="-645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字方塊 41"/>
                <p:cNvSpPr txBox="1"/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2" name="文字方塊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4490" r="-2449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字方塊 42"/>
                <p:cNvSpPr txBox="1"/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3" name="文字方塊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10606" r="-1515" b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字方塊 43"/>
                <p:cNvSpPr txBox="1"/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4" name="文字方塊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0408" r="-20408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矩形 44"/>
            <p:cNvSpPr/>
            <p:nvPr/>
          </p:nvSpPr>
          <p:spPr>
            <a:xfrm>
              <a:off x="1111262" y="5304342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6" name="矩形 45"/>
            <p:cNvSpPr/>
            <p:nvPr/>
          </p:nvSpPr>
          <p:spPr>
            <a:xfrm>
              <a:off x="2020253" y="531077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文字方塊 46"/>
                <p:cNvSpPr txBox="1"/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7" name="文字方塊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20408" r="-20408" b="-491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矩形 47"/>
            <p:cNvSpPr/>
            <p:nvPr/>
          </p:nvSpPr>
          <p:spPr>
            <a:xfrm>
              <a:off x="3148306" y="535603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文字方塊 48"/>
                <p:cNvSpPr txBox="1"/>
                <p:nvPr/>
              </p:nvSpPr>
              <p:spPr>
                <a:xfrm>
                  <a:off x="954976" y="5533330"/>
                  <a:ext cx="4912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9" name="文字方塊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976" y="5533330"/>
                  <a:ext cx="491225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4815" r="-3704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文字方塊 49"/>
                <p:cNvSpPr txBox="1"/>
                <p:nvPr/>
              </p:nvSpPr>
              <p:spPr>
                <a:xfrm>
                  <a:off x="1915400" y="5548475"/>
                  <a:ext cx="4912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0" name="文字方塊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5400" y="5548475"/>
                  <a:ext cx="491225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4815" r="-3704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文字方塊 50"/>
                <p:cNvSpPr txBox="1"/>
                <p:nvPr/>
              </p:nvSpPr>
              <p:spPr>
                <a:xfrm>
                  <a:off x="3035544" y="5586863"/>
                  <a:ext cx="5111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1" name="文字方塊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5544" y="5586863"/>
                  <a:ext cx="511102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14286" r="-3571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群組 52"/>
          <p:cNvGrpSpPr/>
          <p:nvPr/>
        </p:nvGrpSpPr>
        <p:grpSpPr>
          <a:xfrm>
            <a:off x="3922851" y="4621843"/>
            <a:ext cx="2885914" cy="1449332"/>
            <a:chOff x="954976" y="4834657"/>
            <a:chExt cx="2885914" cy="1449332"/>
          </a:xfrm>
        </p:grpSpPr>
        <p:sp>
          <p:nvSpPr>
            <p:cNvPr id="54" name="矩形 53"/>
            <p:cNvSpPr/>
            <p:nvPr/>
          </p:nvSpPr>
          <p:spPr>
            <a:xfrm>
              <a:off x="1425585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矩形 54"/>
            <p:cNvSpPr/>
            <p:nvPr/>
          </p:nvSpPr>
          <p:spPr>
            <a:xfrm>
              <a:off x="2359867" y="4834657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矩形 55"/>
            <p:cNvSpPr/>
            <p:nvPr/>
          </p:nvSpPr>
          <p:spPr>
            <a:xfrm>
              <a:off x="3494262" y="4847482"/>
              <a:ext cx="279400" cy="1080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2595046" y="5143825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/>
                <a:t>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文字方塊 57"/>
                <p:cNvSpPr txBox="1"/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8" name="文字方塊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593" y="5895172"/>
                  <a:ext cx="375937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9677" r="-645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文字方塊 58"/>
                <p:cNvSpPr txBox="1"/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59" name="文字方塊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3988" y="5914657"/>
                  <a:ext cx="296673" cy="369332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27083" r="-27083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文字方塊 59"/>
                <p:cNvSpPr txBox="1"/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0" name="文字方塊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7959" y="5898570"/>
                  <a:ext cx="402931" cy="3693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10606" r="-1515" b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文字方塊 60"/>
                <p:cNvSpPr txBox="1"/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1" name="文字方塊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1045" y="5203724"/>
                  <a:ext cx="298159" cy="3693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20408" r="-20408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矩形 61"/>
            <p:cNvSpPr/>
            <p:nvPr/>
          </p:nvSpPr>
          <p:spPr>
            <a:xfrm>
              <a:off x="1111262" y="5304342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63" name="矩形 62"/>
            <p:cNvSpPr/>
            <p:nvPr/>
          </p:nvSpPr>
          <p:spPr>
            <a:xfrm>
              <a:off x="2020253" y="531077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文字方塊 63"/>
                <p:cNvSpPr txBox="1"/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4" name="文字方塊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9098" y="5248984"/>
                  <a:ext cx="298159" cy="369332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20833" r="-22917" b="-491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矩形 64"/>
            <p:cNvSpPr/>
            <p:nvPr/>
          </p:nvSpPr>
          <p:spPr>
            <a:xfrm>
              <a:off x="3148306" y="5356037"/>
              <a:ext cx="271757" cy="2494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文字方塊 65"/>
                <p:cNvSpPr txBox="1"/>
                <p:nvPr/>
              </p:nvSpPr>
              <p:spPr>
                <a:xfrm>
                  <a:off x="954976" y="5533330"/>
                  <a:ext cx="49834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6" name="文字方塊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976" y="5533330"/>
                  <a:ext cx="498342" cy="369332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l="-14815" r="-4938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文字方塊 66"/>
                <p:cNvSpPr txBox="1"/>
                <p:nvPr/>
              </p:nvSpPr>
              <p:spPr>
                <a:xfrm>
                  <a:off x="1915400" y="5548475"/>
                  <a:ext cx="49834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7" name="文字方塊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5400" y="5548475"/>
                  <a:ext cx="498342" cy="369332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l="-14634" r="-3659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文字方塊 67"/>
                <p:cNvSpPr txBox="1"/>
                <p:nvPr/>
              </p:nvSpPr>
              <p:spPr>
                <a:xfrm>
                  <a:off x="3035544" y="5586863"/>
                  <a:ext cx="51821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68" name="文字方塊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5544" y="5586863"/>
                  <a:ext cx="518219" cy="369332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l="-14118" r="-3529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9" name="文字方塊 68"/>
          <p:cNvSpPr txBox="1"/>
          <p:nvPr/>
        </p:nvSpPr>
        <p:spPr>
          <a:xfrm>
            <a:off x="7474110" y="4994210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……</a:t>
            </a:r>
            <a:endParaRPr lang="zh-TW" altLang="en-US" sz="2400" b="1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074240" y="618601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The first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3874927" y="6206524"/>
            <a:ext cx="303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The second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26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6" grpId="0" animBg="1"/>
      <p:bldP spid="24" grpId="0"/>
      <p:bldP spid="28" grpId="0"/>
      <p:bldP spid="10" grpId="0"/>
      <p:bldP spid="27" grpId="0"/>
      <p:bldP spid="30" grpId="0"/>
      <p:bldP spid="31" grpId="0"/>
      <p:bldP spid="32" grpId="0"/>
      <p:bldP spid="33" grpId="0"/>
      <p:bldP spid="36" grpId="0" animBg="1"/>
      <p:bldP spid="69" grpId="0"/>
      <p:bldP spid="70" grpId="0"/>
      <p:bldP spid="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Way 2: Linear combination of columns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020499" y="2699014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99" y="2699014"/>
                <a:ext cx="1285993" cy="13022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306492" y="2939560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492" y="2939560"/>
                <a:ext cx="1564594" cy="821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1803708" y="492645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/>
              <a:t>=</a:t>
            </a:r>
            <a:endParaRPr lang="zh-TW" altLang="en-US" sz="2800" b="1" dirty="0"/>
          </a:p>
        </p:txBody>
      </p:sp>
      <p:sp>
        <p:nvSpPr>
          <p:cNvPr id="7" name="左中括弧 6"/>
          <p:cNvSpPr/>
          <p:nvPr/>
        </p:nvSpPr>
        <p:spPr>
          <a:xfrm>
            <a:off x="2698340" y="4055309"/>
            <a:ext cx="400050" cy="23622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左中括弧 7"/>
          <p:cNvSpPr/>
          <p:nvPr/>
        </p:nvSpPr>
        <p:spPr>
          <a:xfrm flipH="1">
            <a:off x="7860890" y="4055309"/>
            <a:ext cx="400050" cy="2362200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963673" y="4304975"/>
                <a:ext cx="226440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673" y="4304975"/>
                <a:ext cx="2264402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864190" y="4304975"/>
                <a:ext cx="1996700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190" y="4304975"/>
                <a:ext cx="1996700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3098390" y="5738951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The first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731205" y="5586512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The second column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7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View 3: Linear combination of rows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 rot="5400000">
            <a:off x="806696" y="3351324"/>
            <a:ext cx="1683724" cy="1958706"/>
            <a:chOff x="3644375" y="4568138"/>
            <a:chExt cx="1683724" cy="1958706"/>
          </a:xfrm>
        </p:grpSpPr>
        <p:sp>
          <p:nvSpPr>
            <p:cNvPr id="39" name="矩形 38"/>
            <p:cNvSpPr/>
            <p:nvPr/>
          </p:nvSpPr>
          <p:spPr>
            <a:xfrm>
              <a:off x="3644375" y="4568139"/>
              <a:ext cx="279400" cy="195870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4058713" y="4568139"/>
              <a:ext cx="277413" cy="195870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5027064" y="4568138"/>
              <a:ext cx="301035" cy="195870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4374691" y="5272253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/>
                <a:t>……</a:t>
              </a:r>
              <a:endParaRPr lang="zh-TW" altLang="en-US" sz="2400" b="1" dirty="0"/>
            </a:p>
          </p:txBody>
        </p:sp>
      </p:grpSp>
      <p:grpSp>
        <p:nvGrpSpPr>
          <p:cNvPr id="8" name="群組 7"/>
          <p:cNvGrpSpPr/>
          <p:nvPr/>
        </p:nvGrpSpPr>
        <p:grpSpPr>
          <a:xfrm rot="5400000">
            <a:off x="2598594" y="3755073"/>
            <a:ext cx="1853691" cy="1226756"/>
            <a:chOff x="5665362" y="3063319"/>
            <a:chExt cx="1853691" cy="1226756"/>
          </a:xfrm>
        </p:grpSpPr>
        <p:sp>
          <p:nvSpPr>
            <p:cNvPr id="36" name="矩形 35"/>
            <p:cNvSpPr/>
            <p:nvPr/>
          </p:nvSpPr>
          <p:spPr>
            <a:xfrm>
              <a:off x="5665362" y="3063319"/>
              <a:ext cx="326611" cy="12094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6134484" y="3063319"/>
              <a:ext cx="308404" cy="12267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7258278" y="3063319"/>
              <a:ext cx="260775" cy="12267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6520180" y="3375214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/>
                <a:t>……</a:t>
              </a:r>
              <a:endParaRPr lang="zh-TW" altLang="en-US" sz="2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192213" y="3441605"/>
                <a:ext cx="405367" cy="37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13" y="3441605"/>
                <a:ext cx="405367" cy="373820"/>
              </a:xfrm>
              <a:prstGeom prst="rect">
                <a:avLst/>
              </a:prstGeom>
              <a:blipFill rotWithShape="0">
                <a:blip r:embed="rId2"/>
                <a:stretch>
                  <a:fillRect l="-10606" t="-1639" r="-6061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182431" y="3903146"/>
                <a:ext cx="405367" cy="37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31" y="3903146"/>
                <a:ext cx="405367" cy="373820"/>
              </a:xfrm>
              <a:prstGeom prst="rect">
                <a:avLst/>
              </a:prstGeom>
              <a:blipFill rotWithShape="0">
                <a:blip r:embed="rId3"/>
                <a:stretch>
                  <a:fillRect l="-10606" r="-6061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201234" y="4788931"/>
                <a:ext cx="4670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34" y="4788931"/>
                <a:ext cx="46705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792" t="-1667" r="-2597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/>
              <p:cNvSpPr txBox="1"/>
              <p:nvPr/>
            </p:nvSpPr>
            <p:spPr>
              <a:xfrm>
                <a:off x="4190423" y="3397061"/>
                <a:ext cx="402803" cy="37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2" name="文字方塊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23" y="3397061"/>
                <a:ext cx="402803" cy="373820"/>
              </a:xfrm>
              <a:prstGeom prst="rect">
                <a:avLst/>
              </a:prstGeom>
              <a:blipFill rotWithShape="0">
                <a:blip r:embed="rId5"/>
                <a:stretch>
                  <a:fillRect l="-18182" r="-4545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字方塊 52"/>
              <p:cNvSpPr txBox="1"/>
              <p:nvPr/>
            </p:nvSpPr>
            <p:spPr>
              <a:xfrm>
                <a:off x="4199444" y="3854950"/>
                <a:ext cx="402803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3" name="文字方塊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444" y="3854950"/>
                <a:ext cx="402803" cy="374526"/>
              </a:xfrm>
              <a:prstGeom prst="rect">
                <a:avLst/>
              </a:prstGeom>
              <a:blipFill rotWithShape="0">
                <a:blip r:embed="rId6"/>
                <a:stretch>
                  <a:fillRect l="-18182" r="-4545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/>
              <p:cNvSpPr txBox="1"/>
              <p:nvPr/>
            </p:nvSpPr>
            <p:spPr>
              <a:xfrm>
                <a:off x="4190422" y="4987874"/>
                <a:ext cx="402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22" y="4987874"/>
                <a:ext cx="40280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8182" r="-4545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群組 54"/>
          <p:cNvGrpSpPr/>
          <p:nvPr/>
        </p:nvGrpSpPr>
        <p:grpSpPr>
          <a:xfrm>
            <a:off x="4521034" y="2604020"/>
            <a:ext cx="920575" cy="3721099"/>
            <a:chOff x="375844" y="3465486"/>
            <a:chExt cx="920575" cy="4391865"/>
          </a:xfrm>
        </p:grpSpPr>
        <p:sp>
          <p:nvSpPr>
            <p:cNvPr id="56" name="文字方塊 55"/>
            <p:cNvSpPr txBox="1"/>
            <p:nvPr/>
          </p:nvSpPr>
          <p:spPr>
            <a:xfrm>
              <a:off x="375844" y="5304467"/>
              <a:ext cx="419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 smtClean="0"/>
                <a:t>=</a:t>
              </a:r>
              <a:endParaRPr lang="zh-TW" altLang="en-US" sz="2800" dirty="0"/>
            </a:p>
          </p:txBody>
        </p:sp>
        <p:sp>
          <p:nvSpPr>
            <p:cNvPr id="57" name="左中括弧 56"/>
            <p:cNvSpPr/>
            <p:nvPr/>
          </p:nvSpPr>
          <p:spPr>
            <a:xfrm>
              <a:off x="896369" y="3465486"/>
              <a:ext cx="400050" cy="4391865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8" name="左中括弧 57"/>
          <p:cNvSpPr/>
          <p:nvPr/>
        </p:nvSpPr>
        <p:spPr>
          <a:xfrm flipH="1">
            <a:off x="8552824" y="2604020"/>
            <a:ext cx="400050" cy="369518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/>
              <p:cNvSpPr txBox="1"/>
              <p:nvPr/>
            </p:nvSpPr>
            <p:spPr>
              <a:xfrm>
                <a:off x="5304201" y="2854471"/>
                <a:ext cx="3410293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TW" altLang="en-US" sz="2400" dirty="0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201" y="2854471"/>
                <a:ext cx="3410293" cy="374526"/>
              </a:xfrm>
              <a:prstGeom prst="rect">
                <a:avLst/>
              </a:prstGeom>
              <a:blipFill rotWithShape="0">
                <a:blip r:embed="rId8"/>
                <a:stretch>
                  <a:fillRect l="-893" r="-357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/>
              <p:cNvSpPr txBox="1"/>
              <p:nvPr/>
            </p:nvSpPr>
            <p:spPr>
              <a:xfrm>
                <a:off x="5278265" y="3488815"/>
                <a:ext cx="3451521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TW" altLang="en-US" sz="2400" dirty="0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265" y="3488815"/>
                <a:ext cx="3451521" cy="374526"/>
              </a:xfrm>
              <a:prstGeom prst="rect">
                <a:avLst/>
              </a:prstGeom>
              <a:blipFill rotWithShape="0">
                <a:blip r:embed="rId9"/>
                <a:stretch>
                  <a:fillRect l="-883" r="-177" b="-14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/>
              <p:cNvSpPr txBox="1"/>
              <p:nvPr/>
            </p:nvSpPr>
            <p:spPr>
              <a:xfrm>
                <a:off x="5175480" y="5571615"/>
                <a:ext cx="3691972" cy="374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zh-TW" altLang="en-US" sz="2400" dirty="0" smtClean="0">
                          <a:latin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𝑚𝑛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480" y="5571615"/>
                <a:ext cx="3691972" cy="374526"/>
              </a:xfrm>
              <a:prstGeom prst="rect">
                <a:avLst/>
              </a:prstGeom>
              <a:blipFill rotWithShape="0">
                <a:blip r:embed="rId10"/>
                <a:stretch>
                  <a:fillRect l="-825" r="-165" b="-163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文字方塊 62"/>
          <p:cNvSpPr txBox="1"/>
          <p:nvPr/>
        </p:nvSpPr>
        <p:spPr>
          <a:xfrm rot="5400000">
            <a:off x="6720196" y="4427452"/>
            <a:ext cx="629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……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6035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0" grpId="0"/>
      <p:bldP spid="51" grpId="0"/>
      <p:bldP spid="52" grpId="0"/>
      <p:bldP spid="53" grpId="0"/>
      <p:bldP spid="54" grpId="0"/>
      <p:bldP spid="58" grpId="0" animBg="1"/>
      <p:bldP spid="60" grpId="0"/>
      <p:bldP spid="61" grpId="0"/>
      <p:bldP spid="62" grpId="0"/>
      <p:bldP spid="6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– 4 way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Way </a:t>
            </a:r>
            <a:r>
              <a:rPr lang="en-US" altLang="zh-TW" dirty="0" smtClean="0"/>
              <a:t>3: </a:t>
            </a:r>
            <a:r>
              <a:rPr lang="en-US" altLang="zh-TW" dirty="0"/>
              <a:t>Linear combination of </a:t>
            </a:r>
            <a:r>
              <a:rPr lang="en-US" altLang="zh-TW" dirty="0" smtClean="0"/>
              <a:t>rows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95391" y="3702766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91" y="3702766"/>
                <a:ext cx="1285993" cy="13022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481384" y="3943312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384" y="3943312"/>
                <a:ext cx="1564594" cy="821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2767377" y="412695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/>
              <a:t>=</a:t>
            </a:r>
            <a:endParaRPr lang="zh-TW" altLang="en-US" sz="2800" b="1" dirty="0"/>
          </a:p>
        </p:txBody>
      </p:sp>
      <p:sp>
        <p:nvSpPr>
          <p:cNvPr id="7" name="左中括弧 6"/>
          <p:cNvSpPr/>
          <p:nvPr/>
        </p:nvSpPr>
        <p:spPr>
          <a:xfrm>
            <a:off x="3444721" y="2433377"/>
            <a:ext cx="400050" cy="412507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左中括弧 7"/>
          <p:cNvSpPr/>
          <p:nvPr/>
        </p:nvSpPr>
        <p:spPr>
          <a:xfrm flipH="1">
            <a:off x="8515350" y="2433377"/>
            <a:ext cx="400050" cy="412507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644746" y="2545400"/>
                <a:ext cx="31904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746" y="2545400"/>
                <a:ext cx="319042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6405450" y="3090431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00B050"/>
                </a:solidFill>
              </a:rPr>
              <a:t>The first row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3644746" y="3917527"/>
                <a:ext cx="31904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746" y="3917527"/>
                <a:ext cx="3190424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3681777" y="5257922"/>
                <a:ext cx="31904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777" y="5257922"/>
                <a:ext cx="3190424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/>
          <p:cNvSpPr txBox="1"/>
          <p:nvPr/>
        </p:nvSpPr>
        <p:spPr>
          <a:xfrm>
            <a:off x="6093740" y="4395937"/>
            <a:ext cx="259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00B050"/>
                </a:solidFill>
              </a:rPr>
              <a:t>The second row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113984" y="5804621"/>
            <a:ext cx="2597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00B050"/>
                </a:solidFill>
              </a:rPr>
              <a:t>The third row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309966" y="4126950"/>
            <a:ext cx="1038387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1609240" y="4380439"/>
            <a:ext cx="1319940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309966" y="4603676"/>
            <a:ext cx="1038387" cy="0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35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6" grpId="0"/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Multiplication: 4 views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54328"/>
            <a:ext cx="7886700" cy="4351338"/>
          </a:xfrm>
        </p:spPr>
        <p:txBody>
          <a:bodyPr/>
          <a:lstStyle/>
          <a:p>
            <a:r>
              <a:rPr lang="en-US" altLang="zh-TW" dirty="0"/>
              <a:t>View </a:t>
            </a:r>
            <a:r>
              <a:rPr lang="en-US" altLang="zh-TW" dirty="0" smtClean="0"/>
              <a:t>4: Summation of matrices </a:t>
            </a:r>
            <a:endParaRPr lang="zh-TW" altLang="en-US" dirty="0"/>
          </a:p>
          <a:p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2142696" y="2832607"/>
            <a:ext cx="2440340" cy="2054472"/>
            <a:chOff x="285266" y="3210847"/>
            <a:chExt cx="2440340" cy="2054472"/>
          </a:xfrm>
        </p:grpSpPr>
        <p:sp>
          <p:nvSpPr>
            <p:cNvPr id="13" name="矩形 12"/>
            <p:cNvSpPr/>
            <p:nvPr/>
          </p:nvSpPr>
          <p:spPr>
            <a:xfrm>
              <a:off x="315664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799850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239589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2344636" y="3210847"/>
              <a:ext cx="279400" cy="16383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字方塊 20"/>
                <p:cNvSpPr txBox="1"/>
                <p:nvPr/>
              </p:nvSpPr>
              <p:spPr>
                <a:xfrm>
                  <a:off x="285266" y="4871608"/>
                  <a:ext cx="37593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1" name="文字方塊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266" y="4871608"/>
                  <a:ext cx="375937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9677" r="-645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字方塊 21"/>
                <p:cNvSpPr txBox="1"/>
                <p:nvPr/>
              </p:nvSpPr>
              <p:spPr>
                <a:xfrm>
                  <a:off x="801178" y="4871608"/>
                  <a:ext cx="296673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2" name="文字方塊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178" y="4871608"/>
                  <a:ext cx="296673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4490" r="-2449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文字方塊 22"/>
                <p:cNvSpPr txBox="1"/>
                <p:nvPr/>
              </p:nvSpPr>
              <p:spPr>
                <a:xfrm>
                  <a:off x="2322675" y="4895987"/>
                  <a:ext cx="40293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3" name="文字方塊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2675" y="4895987"/>
                  <a:ext cx="402931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0606" r="-1515" b="-98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文字方塊 27"/>
            <p:cNvSpPr txBox="1"/>
            <p:nvPr/>
          </p:nvSpPr>
          <p:spPr>
            <a:xfrm>
              <a:off x="1613731" y="3870912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/>
                <a:t>……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/>
                <p:cNvSpPr txBox="1"/>
                <p:nvPr/>
              </p:nvSpPr>
              <p:spPr>
                <a:xfrm>
                  <a:off x="1210661" y="4871608"/>
                  <a:ext cx="38305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9" name="文字方塊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0661" y="4871608"/>
                  <a:ext cx="38305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9524" r="-6349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群組 30"/>
          <p:cNvGrpSpPr/>
          <p:nvPr/>
        </p:nvGrpSpPr>
        <p:grpSpPr>
          <a:xfrm>
            <a:off x="4660878" y="2458787"/>
            <a:ext cx="2196787" cy="2488110"/>
            <a:chOff x="3060678" y="2661987"/>
            <a:chExt cx="2196787" cy="2488110"/>
          </a:xfrm>
        </p:grpSpPr>
        <p:sp>
          <p:nvSpPr>
            <p:cNvPr id="6" name="矩形 5"/>
            <p:cNvSpPr/>
            <p:nvPr/>
          </p:nvSpPr>
          <p:spPr>
            <a:xfrm rot="5400000">
              <a:off x="3740128" y="2029747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 rot="5400000">
              <a:off x="3740128" y="2537747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 rot="5400000">
              <a:off x="3740128" y="3045747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 rot="5400000">
              <a:off x="3740128" y="4146281"/>
              <a:ext cx="279400" cy="1638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文字方塊 23"/>
                <p:cNvSpPr txBox="1"/>
                <p:nvPr/>
              </p:nvSpPr>
              <p:spPr>
                <a:xfrm>
                  <a:off x="4840960" y="2661987"/>
                  <a:ext cx="402803" cy="37382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4" name="文字方塊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0960" y="2661987"/>
                  <a:ext cx="402803" cy="37382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8182" r="-4545" b="-1451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字方塊 24"/>
                <p:cNvSpPr txBox="1"/>
                <p:nvPr/>
              </p:nvSpPr>
              <p:spPr>
                <a:xfrm>
                  <a:off x="4840959" y="3136649"/>
                  <a:ext cx="402803" cy="3745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5" name="文字方塊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0959" y="3136649"/>
                  <a:ext cx="402803" cy="37452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8182" r="-4545" b="-1451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字方塊 25"/>
                <p:cNvSpPr txBox="1"/>
                <p:nvPr/>
              </p:nvSpPr>
              <p:spPr>
                <a:xfrm>
                  <a:off x="4854662" y="4780765"/>
                  <a:ext cx="40280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6" name="文字方塊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4662" y="4780765"/>
                  <a:ext cx="402803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8182" r="-4545" b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文字方塊 26"/>
            <p:cNvSpPr txBox="1"/>
            <p:nvPr/>
          </p:nvSpPr>
          <p:spPr>
            <a:xfrm rot="5400000">
              <a:off x="3621089" y="4198176"/>
              <a:ext cx="629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/>
                <a:t>……</a:t>
              </a:r>
              <a:endParaRPr lang="zh-TW" altLang="en-US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字方塊 29"/>
                <p:cNvSpPr txBox="1"/>
                <p:nvPr/>
              </p:nvSpPr>
              <p:spPr>
                <a:xfrm>
                  <a:off x="4840959" y="3635288"/>
                  <a:ext cx="402803" cy="3745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0" name="文字方塊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0959" y="3635288"/>
                  <a:ext cx="402803" cy="374526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8182" r="-4545" b="-1639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2199959" y="5283147"/>
                <a:ext cx="4300729" cy="4369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959" y="5283147"/>
                <a:ext cx="4300729" cy="4369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259618" y="6057900"/>
            <a:ext cx="250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matrices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35" name="直線單箭頭接點 34"/>
          <p:cNvCxnSpPr/>
          <p:nvPr/>
        </p:nvCxnSpPr>
        <p:spPr>
          <a:xfrm>
            <a:off x="2977426" y="5796074"/>
            <a:ext cx="830784" cy="4856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H="1">
            <a:off x="5156200" y="5758067"/>
            <a:ext cx="893018" cy="5176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4113739" y="5758067"/>
            <a:ext cx="337803" cy="3732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03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4309595" y="2670737"/>
            <a:ext cx="55629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 rot="5400000">
            <a:off x="5305761" y="2670738"/>
            <a:ext cx="47570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6555033" y="2644740"/>
            <a:ext cx="631386" cy="1370583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 rot="5400000">
            <a:off x="7502507" y="2763295"/>
            <a:ext cx="434070" cy="1133474"/>
          </a:xfrm>
          <a:prstGeom prst="rect">
            <a:avLst/>
          </a:prstGeom>
          <a:solidFill>
            <a:srgbClr val="0000FF"/>
          </a:solidFill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4355566" y="2666605"/>
            <a:ext cx="55629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 rot="5400000">
            <a:off x="5351732" y="2666606"/>
            <a:ext cx="475705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5603" y="2630710"/>
            <a:ext cx="434070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296470" y="2630710"/>
            <a:ext cx="434070" cy="1370583"/>
          </a:xfrm>
          <a:prstGeom prst="rect">
            <a:avLst/>
          </a:prstGeom>
          <a:solidFill>
            <a:srgbClr val="FFC000"/>
          </a:solidFill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 rot="5400000">
            <a:off x="2479697" y="2362438"/>
            <a:ext cx="434070" cy="1370583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2479698" y="2847744"/>
            <a:ext cx="434070" cy="1370583"/>
          </a:xfrm>
          <a:prstGeom prst="rect">
            <a:avLst/>
          </a:prstGeom>
          <a:solidFill>
            <a:srgbClr val="0000FF"/>
          </a:solidFill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Multiplication: 4 views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Way </a:t>
            </a:r>
            <a:r>
              <a:rPr lang="en-US" altLang="zh-TW" dirty="0" smtClean="0"/>
              <a:t>4: summation of matrices</a:t>
            </a:r>
            <a:endParaRPr lang="zh-TW" altLang="en-US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628650" y="2630711"/>
                <a:ext cx="1285993" cy="1302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2630711"/>
                <a:ext cx="1285993" cy="13022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914643" y="2871257"/>
                <a:ext cx="1564594" cy="8211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643" y="2871257"/>
                <a:ext cx="1564594" cy="8211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766256" y="3943729"/>
            <a:ext cx="1019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“1 x 2”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200768" y="3728013"/>
            <a:ext cx="90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“2 x 1”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677546" y="4378064"/>
            <a:ext cx="92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“1 x 1”</a:t>
            </a:r>
            <a:endParaRPr lang="zh-TW" altLang="en-US" sz="2400" dirty="0"/>
          </a:p>
        </p:txBody>
      </p:sp>
      <p:cxnSp>
        <p:nvCxnSpPr>
          <p:cNvPr id="18" name="直線單箭頭接點 17"/>
          <p:cNvCxnSpPr>
            <a:stCxn id="14" idx="2"/>
          </p:cNvCxnSpPr>
          <p:nvPr/>
        </p:nvCxnSpPr>
        <p:spPr>
          <a:xfrm>
            <a:off x="1276173" y="4405394"/>
            <a:ext cx="427017" cy="170086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H="1">
            <a:off x="2435526" y="4124293"/>
            <a:ext cx="223960" cy="32781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3262634" y="307066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/>
              <a:t>=</a:t>
            </a:r>
            <a:endParaRPr lang="zh-TW" altLang="en-US" sz="2800" b="1" dirty="0"/>
          </a:p>
        </p:txBody>
      </p:sp>
      <p:sp>
        <p:nvSpPr>
          <p:cNvPr id="23" name="左中括弧 22"/>
          <p:cNvSpPr/>
          <p:nvPr/>
        </p:nvSpPr>
        <p:spPr>
          <a:xfrm>
            <a:off x="4143352" y="2385224"/>
            <a:ext cx="400050" cy="1894093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左中括弧 23"/>
          <p:cNvSpPr/>
          <p:nvPr/>
        </p:nvSpPr>
        <p:spPr>
          <a:xfrm flipH="1">
            <a:off x="8161166" y="2405250"/>
            <a:ext cx="400050" cy="1909881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320481" y="2762564"/>
                <a:ext cx="1902636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481" y="2762564"/>
                <a:ext cx="1902636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6605880" y="2762564"/>
                <a:ext cx="163493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880" y="2762564"/>
                <a:ext cx="1634935" cy="11394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6244839" y="3102148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839" y="3102148"/>
                <a:ext cx="349455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262634" y="523115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/>
              <a:t>=</a:t>
            </a:r>
            <a:endParaRPr lang="zh-TW" altLang="en-US" sz="2800" b="1" dirty="0"/>
          </a:p>
        </p:txBody>
      </p:sp>
      <p:sp>
        <p:nvSpPr>
          <p:cNvPr id="34" name="左中括弧 33"/>
          <p:cNvSpPr/>
          <p:nvPr/>
        </p:nvSpPr>
        <p:spPr>
          <a:xfrm>
            <a:off x="4165074" y="4631164"/>
            <a:ext cx="400050" cy="1745204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左中括弧 34"/>
          <p:cNvSpPr/>
          <p:nvPr/>
        </p:nvSpPr>
        <p:spPr>
          <a:xfrm flipH="1">
            <a:off x="8182888" y="4651189"/>
            <a:ext cx="400050" cy="1725179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4461733" y="4896362"/>
                <a:ext cx="1474314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zh-TW" altLang="en-US" sz="2800" dirty="0"/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733" y="4896362"/>
                <a:ext cx="1474314" cy="11394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6205578" y="525796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578" y="5257965"/>
                <a:ext cx="349455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6682122" y="4896362"/>
                <a:ext cx="1604157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  <m:r>
                            <m:rPr>
                              <m:nor/>
                            </m:rPr>
                            <a:rPr lang="zh-TW" altLang="en-US" sz="2800" dirty="0"/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122" y="4896362"/>
                <a:ext cx="1604157" cy="11394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文字方塊 39"/>
          <p:cNvSpPr txBox="1"/>
          <p:nvPr/>
        </p:nvSpPr>
        <p:spPr>
          <a:xfrm>
            <a:off x="4565124" y="6100179"/>
            <a:ext cx="136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Rank = 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853074" y="6114160"/>
            <a:ext cx="136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Rank = ?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8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29" grpId="0" animBg="1"/>
      <p:bldP spid="31" grpId="0" animBg="1"/>
      <p:bldP spid="41" grpId="0" animBg="1"/>
      <p:bldP spid="42" grpId="0" animBg="1"/>
      <p:bldP spid="8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22" grpId="0"/>
      <p:bldP spid="23" grpId="0" animBg="1"/>
      <p:bldP spid="24" grpId="0" animBg="1"/>
      <p:bldP spid="25" grpId="0"/>
      <p:bldP spid="26" grpId="0"/>
      <p:bldP spid="27" grpId="0"/>
      <p:bldP spid="33" grpId="0"/>
      <p:bldP spid="34" grpId="0" animBg="1"/>
      <p:bldP spid="35" grpId="0" animBg="1"/>
      <p:bldP spid="36" grpId="0"/>
      <p:bldP spid="38" grpId="0"/>
      <p:bldP spid="39" grpId="0"/>
      <p:bldP spid="40" grpId="0"/>
      <p:bldP spid="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Practical Issue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Let A and B be k x m matrices, C be an m x n matrix, and P and Q be n x p matrices</a:t>
            </a:r>
          </a:p>
          <a:p>
            <a:pPr lvl="1"/>
            <a:r>
              <a:rPr lang="en-US" altLang="zh-TW" dirty="0" smtClean="0"/>
              <a:t>A(CP</a:t>
            </a:r>
            <a:r>
              <a:rPr lang="en-US" altLang="zh-TW" dirty="0"/>
              <a:t>) = (AC)P</a:t>
            </a:r>
          </a:p>
          <a:p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522574" y="3810024"/>
            <a:ext cx="389163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 rot="5400000">
            <a:off x="3084329" y="3128640"/>
            <a:ext cx="279400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rot="5400000">
            <a:off x="3084329" y="3612826"/>
            <a:ext cx="279400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 rot="5400000">
            <a:off x="3084329" y="4492304"/>
            <a:ext cx="279400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 rot="5400000">
            <a:off x="3033949" y="4625210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……</a:t>
            </a:r>
            <a:endParaRPr lang="zh-TW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6104811" y="3810024"/>
            <a:ext cx="389163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194215" y="3819172"/>
            <a:ext cx="389163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6524780" y="4433911"/>
            <a:ext cx="638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……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362573" y="4407489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m</a:t>
            </a:r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2774086" y="3008653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526151" y="4340843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6104811" y="2922831"/>
            <a:ext cx="899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p</a:t>
            </a:r>
            <a:endParaRPr lang="zh-TW" altLang="en-US" sz="2400" dirty="0"/>
          </a:p>
        </p:txBody>
      </p:sp>
      <p:sp>
        <p:nvSpPr>
          <p:cNvPr id="22" name="左大括弧 21"/>
          <p:cNvSpPr/>
          <p:nvPr/>
        </p:nvSpPr>
        <p:spPr>
          <a:xfrm>
            <a:off x="2088707" y="3764067"/>
            <a:ext cx="304800" cy="1778305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左大括弧 22"/>
          <p:cNvSpPr/>
          <p:nvPr/>
        </p:nvSpPr>
        <p:spPr>
          <a:xfrm>
            <a:off x="5193798" y="3736056"/>
            <a:ext cx="304800" cy="1778305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左大括弧 23"/>
          <p:cNvSpPr/>
          <p:nvPr/>
        </p:nvSpPr>
        <p:spPr>
          <a:xfrm rot="5400000">
            <a:off x="3073251" y="2767234"/>
            <a:ext cx="304800" cy="1635054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左大括弧 24"/>
          <p:cNvSpPr/>
          <p:nvPr/>
        </p:nvSpPr>
        <p:spPr>
          <a:xfrm rot="5400000">
            <a:off x="6400576" y="2540228"/>
            <a:ext cx="304800" cy="2060804"/>
          </a:xfrm>
          <a:prstGeom prst="leftBrace">
            <a:avLst>
              <a:gd name="adj1" fmla="val 55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4481522" y="5976638"/>
            <a:ext cx="2307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m X n X p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2118426" y="6025586"/>
            <a:ext cx="293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Multiplication count: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739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Practical Issue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Let A and B be </a:t>
            </a:r>
            <a:r>
              <a:rPr lang="en-US" altLang="zh-TW" sz="2400" dirty="0" err="1"/>
              <a:t>kxm</a:t>
            </a:r>
            <a:r>
              <a:rPr lang="en-US" altLang="zh-TW" sz="2400" dirty="0"/>
              <a:t> matrices, C be an </a:t>
            </a:r>
            <a:r>
              <a:rPr lang="en-US" altLang="zh-TW" sz="2400" dirty="0" err="1"/>
              <a:t>mxn</a:t>
            </a:r>
            <a:r>
              <a:rPr lang="en-US" altLang="zh-TW" sz="2400" dirty="0"/>
              <a:t> matrix, and P and Q be </a:t>
            </a:r>
            <a:r>
              <a:rPr lang="en-US" altLang="zh-TW" sz="2400" dirty="0" err="1"/>
              <a:t>nxp</a:t>
            </a:r>
            <a:r>
              <a:rPr lang="en-US" altLang="zh-TW" sz="2400" dirty="0"/>
              <a:t> matrices</a:t>
            </a:r>
          </a:p>
          <a:p>
            <a:pPr lvl="1"/>
            <a:r>
              <a:rPr lang="en-US" altLang="zh-TW" dirty="0" smtClean="0"/>
              <a:t>A(CP</a:t>
            </a:r>
            <a:r>
              <a:rPr lang="en-US" altLang="zh-TW" dirty="0"/>
              <a:t>) = (AC)P</a:t>
            </a:r>
          </a:p>
          <a:p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472236" y="4164243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m X n</a:t>
            </a:r>
            <a:endParaRPr lang="zh-TW" altLang="en-US" sz="28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30705" y="4159871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</a:t>
            </a:r>
            <a:r>
              <a:rPr lang="en-US" altLang="zh-TW" sz="2800" dirty="0" smtClean="0"/>
              <a:t> X m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771564" y="4159871"/>
            <a:ext cx="1034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 X p</a:t>
            </a:r>
            <a:endParaRPr lang="zh-TW" altLang="en-US" sz="2800" dirty="0"/>
          </a:p>
        </p:txBody>
      </p:sp>
      <p:grpSp>
        <p:nvGrpSpPr>
          <p:cNvPr id="8" name="群組 7"/>
          <p:cNvGrpSpPr/>
          <p:nvPr/>
        </p:nvGrpSpPr>
        <p:grpSpPr>
          <a:xfrm>
            <a:off x="666172" y="3138077"/>
            <a:ext cx="874870" cy="1030538"/>
            <a:chOff x="800096" y="3101406"/>
            <a:chExt cx="874870" cy="1030538"/>
          </a:xfrm>
        </p:grpSpPr>
        <p:sp>
          <p:nvSpPr>
            <p:cNvPr id="5" name="流程圖: 程序 4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A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1694593" y="3302173"/>
            <a:ext cx="812367" cy="774068"/>
            <a:chOff x="2273278" y="3424185"/>
            <a:chExt cx="812367" cy="774068"/>
          </a:xfrm>
        </p:grpSpPr>
        <p:sp>
          <p:nvSpPr>
            <p:cNvPr id="27" name="流程圖: 程序 26"/>
            <p:cNvSpPr/>
            <p:nvPr/>
          </p:nvSpPr>
          <p:spPr>
            <a:xfrm>
              <a:off x="2273278" y="3424185"/>
              <a:ext cx="812367" cy="774068"/>
            </a:xfrm>
            <a:prstGeom prst="flowChartProces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2317483" y="354277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C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2662921" y="3302172"/>
            <a:ext cx="1171021" cy="782971"/>
            <a:chOff x="2880378" y="3348969"/>
            <a:chExt cx="1171021" cy="782971"/>
          </a:xfrm>
        </p:grpSpPr>
        <p:sp>
          <p:nvSpPr>
            <p:cNvPr id="28" name="流程圖: 程序 27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文字方塊 33"/>
          <p:cNvSpPr txBox="1"/>
          <p:nvPr/>
        </p:nvSpPr>
        <p:spPr>
          <a:xfrm>
            <a:off x="1581710" y="5854124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m X p</a:t>
            </a:r>
            <a:endParaRPr lang="zh-TW" altLang="en-US" sz="280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430705" y="5849752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</a:t>
            </a:r>
            <a:r>
              <a:rPr lang="en-US" altLang="zh-TW" sz="2800" dirty="0" smtClean="0"/>
              <a:t> X m</a:t>
            </a:r>
            <a:endParaRPr lang="zh-TW" altLang="en-US" sz="2800" dirty="0"/>
          </a:p>
        </p:txBody>
      </p:sp>
      <p:grpSp>
        <p:nvGrpSpPr>
          <p:cNvPr id="37" name="群組 36"/>
          <p:cNvGrpSpPr/>
          <p:nvPr/>
        </p:nvGrpSpPr>
        <p:grpSpPr>
          <a:xfrm>
            <a:off x="666172" y="4827958"/>
            <a:ext cx="874870" cy="1030538"/>
            <a:chOff x="800096" y="3101406"/>
            <a:chExt cx="874870" cy="1030538"/>
          </a:xfrm>
        </p:grpSpPr>
        <p:sp>
          <p:nvSpPr>
            <p:cNvPr id="38" name="流程圖: 程序 37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A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1693329" y="4976715"/>
            <a:ext cx="1171021" cy="782971"/>
            <a:chOff x="2880378" y="3348969"/>
            <a:chExt cx="1171021" cy="782971"/>
          </a:xfrm>
        </p:grpSpPr>
        <p:sp>
          <p:nvSpPr>
            <p:cNvPr id="44" name="流程圖: 程序 43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CP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文字方塊 45"/>
          <p:cNvSpPr txBox="1"/>
          <p:nvPr/>
        </p:nvSpPr>
        <p:spPr>
          <a:xfrm>
            <a:off x="2906846" y="4594036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m X n X p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2861228" y="5691107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k X m X p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5762443" y="4168615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m X n</a:t>
            </a:r>
            <a:endParaRPr lang="zh-TW" altLang="en-US" sz="2800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4720912" y="4164243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</a:t>
            </a:r>
            <a:r>
              <a:rPr lang="en-US" altLang="zh-TW" sz="2800" dirty="0" smtClean="0"/>
              <a:t> X m</a:t>
            </a:r>
            <a:endParaRPr lang="zh-TW" altLang="en-US" sz="28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7061771" y="4164243"/>
            <a:ext cx="1034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 X p</a:t>
            </a:r>
            <a:endParaRPr lang="zh-TW" altLang="en-US" sz="2800" dirty="0"/>
          </a:p>
        </p:txBody>
      </p:sp>
      <p:grpSp>
        <p:nvGrpSpPr>
          <p:cNvPr id="51" name="群組 50"/>
          <p:cNvGrpSpPr/>
          <p:nvPr/>
        </p:nvGrpSpPr>
        <p:grpSpPr>
          <a:xfrm>
            <a:off x="4956379" y="3142449"/>
            <a:ext cx="874870" cy="1030538"/>
            <a:chOff x="800096" y="3101406"/>
            <a:chExt cx="874870" cy="1030538"/>
          </a:xfrm>
        </p:grpSpPr>
        <p:sp>
          <p:nvSpPr>
            <p:cNvPr id="52" name="流程圖: 程序 51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A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群組 53"/>
          <p:cNvGrpSpPr/>
          <p:nvPr/>
        </p:nvGrpSpPr>
        <p:grpSpPr>
          <a:xfrm>
            <a:off x="5984800" y="3306545"/>
            <a:ext cx="812367" cy="774068"/>
            <a:chOff x="2273278" y="3424185"/>
            <a:chExt cx="812367" cy="774068"/>
          </a:xfrm>
        </p:grpSpPr>
        <p:sp>
          <p:nvSpPr>
            <p:cNvPr id="55" name="流程圖: 程序 54"/>
            <p:cNvSpPr/>
            <p:nvPr/>
          </p:nvSpPr>
          <p:spPr>
            <a:xfrm>
              <a:off x="2273278" y="3424185"/>
              <a:ext cx="812367" cy="774068"/>
            </a:xfrm>
            <a:prstGeom prst="flowChartProces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2317483" y="354277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C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群組 56"/>
          <p:cNvGrpSpPr/>
          <p:nvPr/>
        </p:nvGrpSpPr>
        <p:grpSpPr>
          <a:xfrm>
            <a:off x="6953128" y="3306544"/>
            <a:ext cx="1171021" cy="782971"/>
            <a:chOff x="2880378" y="3348969"/>
            <a:chExt cx="1171021" cy="782971"/>
          </a:xfrm>
        </p:grpSpPr>
        <p:sp>
          <p:nvSpPr>
            <p:cNvPr id="58" name="流程圖: 程序 57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60" name="文字方塊 59"/>
          <p:cNvSpPr txBox="1"/>
          <p:nvPr/>
        </p:nvSpPr>
        <p:spPr>
          <a:xfrm>
            <a:off x="5966235" y="5858496"/>
            <a:ext cx="1338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 X p</a:t>
            </a:r>
            <a:endParaRPr lang="zh-TW" altLang="en-US" sz="280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4795065" y="5864025"/>
            <a:ext cx="129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k</a:t>
            </a:r>
            <a:r>
              <a:rPr lang="en-US" altLang="zh-TW" sz="2800" dirty="0" smtClean="0"/>
              <a:t> X n</a:t>
            </a:r>
            <a:endParaRPr lang="zh-TW" altLang="en-US" sz="2800" dirty="0"/>
          </a:p>
        </p:txBody>
      </p:sp>
      <p:grpSp>
        <p:nvGrpSpPr>
          <p:cNvPr id="62" name="群組 61"/>
          <p:cNvGrpSpPr/>
          <p:nvPr/>
        </p:nvGrpSpPr>
        <p:grpSpPr>
          <a:xfrm>
            <a:off x="4956379" y="4832330"/>
            <a:ext cx="874870" cy="1030538"/>
            <a:chOff x="800096" y="3101406"/>
            <a:chExt cx="874870" cy="1030538"/>
          </a:xfrm>
        </p:grpSpPr>
        <p:sp>
          <p:nvSpPr>
            <p:cNvPr id="63" name="流程圖: 程序 62"/>
            <p:cNvSpPr/>
            <p:nvPr/>
          </p:nvSpPr>
          <p:spPr>
            <a:xfrm rot="5400000">
              <a:off x="722262" y="3179240"/>
              <a:ext cx="1030538" cy="874870"/>
            </a:xfrm>
            <a:prstGeom prst="flowChartProces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853450" y="3387002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AC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文字方塊 67"/>
          <p:cNvSpPr txBox="1"/>
          <p:nvPr/>
        </p:nvSpPr>
        <p:spPr>
          <a:xfrm>
            <a:off x="7212310" y="4545264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k X m X n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7212310" y="5720001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k X n X p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pSp>
        <p:nvGrpSpPr>
          <p:cNvPr id="70" name="群組 69"/>
          <p:cNvGrpSpPr/>
          <p:nvPr/>
        </p:nvGrpSpPr>
        <p:grpSpPr>
          <a:xfrm>
            <a:off x="6020240" y="4956113"/>
            <a:ext cx="1171021" cy="782971"/>
            <a:chOff x="2880378" y="3348969"/>
            <a:chExt cx="1171021" cy="782971"/>
          </a:xfrm>
        </p:grpSpPr>
        <p:sp>
          <p:nvSpPr>
            <p:cNvPr id="71" name="流程圖: 程序 70"/>
            <p:cNvSpPr/>
            <p:nvPr/>
          </p:nvSpPr>
          <p:spPr>
            <a:xfrm rot="10800000">
              <a:off x="2880378" y="3348969"/>
              <a:ext cx="1171021" cy="782971"/>
            </a:xfrm>
            <a:prstGeom prst="flowChart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3081807" y="3503506"/>
              <a:ext cx="7681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>
                  <a:solidFill>
                    <a:schemeClr val="bg1"/>
                  </a:solidFill>
                </a:rPr>
                <a:t>P</a:t>
              </a:r>
              <a:endParaRPr lang="zh-TW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73" name="文字方塊 72"/>
          <p:cNvSpPr txBox="1"/>
          <p:nvPr/>
        </p:nvSpPr>
        <p:spPr>
          <a:xfrm>
            <a:off x="4995744" y="325937"/>
            <a:ext cx="105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k=1</a:t>
            </a:r>
            <a:endParaRPr lang="zh-TW" altLang="en-US" sz="2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5959315" y="310409"/>
            <a:ext cx="159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m=1000</a:t>
            </a:r>
            <a:endParaRPr lang="zh-TW" altLang="en-US" sz="2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4994413" y="982514"/>
            <a:ext cx="116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n=1</a:t>
            </a:r>
            <a:endParaRPr lang="zh-TW" altLang="en-US" sz="2400" dirty="0"/>
          </a:p>
        </p:txBody>
      </p:sp>
      <p:sp>
        <p:nvSpPr>
          <p:cNvPr id="76" name="文字方塊 75"/>
          <p:cNvSpPr txBox="1"/>
          <p:nvPr/>
        </p:nvSpPr>
        <p:spPr>
          <a:xfrm>
            <a:off x="5984800" y="1000580"/>
            <a:ext cx="1156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p=1000</a:t>
            </a:r>
            <a:endParaRPr lang="zh-TW" altLang="en-US" sz="2400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3319054" y="5068484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 smtClean="0">
                <a:solidFill>
                  <a:srgbClr val="FF0000"/>
                </a:solidFill>
              </a:rPr>
              <a:t>6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3319054" y="6222582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 smtClean="0">
                <a:solidFill>
                  <a:srgbClr val="FF0000"/>
                </a:solidFill>
              </a:rPr>
              <a:t>6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7596033" y="4941810"/>
            <a:ext cx="185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 smtClean="0">
                <a:solidFill>
                  <a:srgbClr val="FF0000"/>
                </a:solidFill>
              </a:rPr>
              <a:t>3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8043761" y="6238991"/>
            <a:ext cx="964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10</a:t>
            </a:r>
            <a:r>
              <a:rPr lang="en-US" altLang="zh-TW" sz="2800" baseline="30000" dirty="0" smtClean="0">
                <a:solidFill>
                  <a:srgbClr val="FF0000"/>
                </a:solidFill>
              </a:rPr>
              <a:t>3</a:t>
            </a:r>
            <a:endParaRPr lang="zh-TW" altLang="en-US" sz="28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8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4" grpId="0"/>
      <p:bldP spid="35" grpId="0"/>
      <p:bldP spid="46" grpId="0"/>
      <p:bldP spid="47" grpId="0"/>
      <p:bldP spid="48" grpId="0"/>
      <p:bldP spid="49" grpId="0"/>
      <p:bldP spid="50" grpId="0"/>
      <p:bldP spid="60" grpId="0"/>
      <p:bldP spid="61" grpId="0"/>
      <p:bldP spid="68" grpId="0"/>
      <p:bldP spid="69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sz="2400" dirty="0"/>
              <a:t>Given two matrices A and B, the (</a:t>
            </a:r>
            <a:r>
              <a:rPr kumimoji="1" lang="en-US" altLang="zh-TW" sz="2400" i="1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/>
              <a:t>, </a:t>
            </a:r>
            <a:r>
              <a:rPr kumimoji="1" lang="en-US" altLang="zh-TW" sz="2400" i="1" dirty="0">
                <a:solidFill>
                  <a:srgbClr val="0000FF"/>
                </a:solidFill>
              </a:rPr>
              <a:t>j</a:t>
            </a:r>
            <a:r>
              <a:rPr kumimoji="1" lang="en-US" altLang="zh-TW" sz="2400" dirty="0"/>
              <a:t>)-entry of </a:t>
            </a:r>
            <a:r>
              <a:rPr kumimoji="1" lang="en-US" altLang="zh-TW" sz="2400" dirty="0" smtClean="0"/>
              <a:t>AB </a:t>
            </a:r>
            <a:r>
              <a:rPr kumimoji="1" lang="en-US" altLang="zh-TW" sz="2400" dirty="0"/>
              <a:t>is the inner </a:t>
            </a:r>
            <a:r>
              <a:rPr kumimoji="1" lang="en-US" altLang="zh-TW" sz="2400" dirty="0"/>
              <a:t>product </a:t>
            </a:r>
            <a:r>
              <a:rPr kumimoji="1" lang="en-US" altLang="zh-TW" sz="2400" dirty="0"/>
              <a:t>of </a:t>
            </a:r>
            <a:r>
              <a:rPr kumimoji="1" lang="en-US" altLang="zh-TW" sz="2400" dirty="0">
                <a:solidFill>
                  <a:srgbClr val="FF0000"/>
                </a:solidFill>
              </a:rPr>
              <a:t>row </a:t>
            </a:r>
            <a:r>
              <a:rPr kumimoji="1" lang="en-US" altLang="zh-TW" sz="2400" dirty="0" err="1">
                <a:solidFill>
                  <a:srgbClr val="FF0000"/>
                </a:solidFill>
              </a:rPr>
              <a:t>i</a:t>
            </a:r>
            <a:r>
              <a:rPr kumimoji="1" lang="en-US" altLang="zh-TW" sz="2400" dirty="0">
                <a:solidFill>
                  <a:srgbClr val="FF0000"/>
                </a:solidFill>
              </a:rPr>
              <a:t> of A </a:t>
            </a:r>
            <a:r>
              <a:rPr kumimoji="1" lang="en-US" altLang="zh-TW" sz="2400" dirty="0"/>
              <a:t>and </a:t>
            </a:r>
            <a:r>
              <a:rPr kumimoji="1" lang="en-US" altLang="zh-TW" sz="2400" dirty="0">
                <a:solidFill>
                  <a:srgbClr val="0000FF"/>
                </a:solidFill>
              </a:rPr>
              <a:t>column j of B</a:t>
            </a: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588043" y="2852381"/>
                <a:ext cx="156087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043" y="2852381"/>
                <a:ext cx="1560877" cy="976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108144" y="3032783"/>
                <a:ext cx="178100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144" y="3032783"/>
                <a:ext cx="1781000" cy="6158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779752" y="5015408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752" y="5015408"/>
                <a:ext cx="1252459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1965426" y="501540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/>
              <a:t>=</a:t>
            </a:r>
            <a:endParaRPr lang="zh-TW" altLang="en-US" sz="2800" b="1" dirty="0"/>
          </a:p>
        </p:txBody>
      </p:sp>
      <p:sp>
        <p:nvSpPr>
          <p:cNvPr id="8" name="左中括弧 7"/>
          <p:cNvSpPr/>
          <p:nvPr/>
        </p:nvSpPr>
        <p:spPr>
          <a:xfrm>
            <a:off x="2860812" y="4118925"/>
            <a:ext cx="400050" cy="2297891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左中括弧 8"/>
          <p:cNvSpPr/>
          <p:nvPr/>
        </p:nvSpPr>
        <p:spPr>
          <a:xfrm flipH="1">
            <a:off x="7856282" y="4118925"/>
            <a:ext cx="400050" cy="2297891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129737" y="4358780"/>
                <a:ext cx="2160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1+3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 smtClean="0"/>
                  <a:t>2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737" y="4358780"/>
                <a:ext cx="2160463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24590" r="-7606" b="-491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018254" y="4358780"/>
                <a:ext cx="182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×1+2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54" y="4358780"/>
                <a:ext cx="182755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3333" r="-36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129737" y="5094915"/>
                <a:ext cx="2160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×3+3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 smtClean="0"/>
                  <a:t>4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737" y="5094915"/>
                <a:ext cx="2160463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26667" r="-7606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018254" y="5094915"/>
                <a:ext cx="182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×3+2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54" y="5094915"/>
                <a:ext cx="182755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333" r="-36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129737" y="5790229"/>
                <a:ext cx="2160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×5+3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TW" sz="2400" dirty="0" smtClean="0"/>
                  <a:t>6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737" y="5790229"/>
                <a:ext cx="2160463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26667" r="-7606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026969" y="5812416"/>
                <a:ext cx="182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×5+2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969" y="5812416"/>
                <a:ext cx="1827552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3679" r="-3679" b="-8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3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Practical </a:t>
            </a:r>
            <a:r>
              <a:rPr lang="en-US" altLang="zh-TW" dirty="0" smtClean="0"/>
              <a:t>Issue - GPU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835456" y="3925444"/>
            <a:ext cx="5681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Multiplying two 10000 X 10000 matrices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2559245" y="2091927"/>
            <a:ext cx="1935263" cy="1638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 rot="5400000">
            <a:off x="5058886" y="1926935"/>
            <a:ext cx="1585556" cy="1968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161280" y="2680244"/>
            <a:ext cx="131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>
                <a:solidFill>
                  <a:srgbClr val="FF0000"/>
                </a:solidFill>
              </a:rPr>
              <a:t>10000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868198" y="1571397"/>
            <a:ext cx="131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10000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192986" y="1597769"/>
            <a:ext cx="131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10000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255323" y="4735563"/>
            <a:ext cx="1549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CPU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255930" y="5477132"/>
            <a:ext cx="1549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GPU</a:t>
            </a:r>
            <a:endParaRPr lang="zh-TW" altLang="en-US" sz="2800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912" y="5507443"/>
            <a:ext cx="4496543" cy="366385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4738183" y="6000352"/>
            <a:ext cx="397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More than 20 times faster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913" y="4797107"/>
            <a:ext cx="5052160" cy="406293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1130850" y="6000352"/>
            <a:ext cx="1945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  <a:latin typeface="arial" panose="020B0604020202020204" pitchFamily="34" charset="0"/>
              </a:rPr>
              <a:t>(GTX </a:t>
            </a:r>
            <a:r>
              <a:rPr lang="en-US" altLang="zh-TW" sz="2400" dirty="0">
                <a:solidFill>
                  <a:srgbClr val="0000FF"/>
                </a:solidFill>
                <a:latin typeface="arial" panose="020B0604020202020204" pitchFamily="34" charset="0"/>
              </a:rPr>
              <a:t>980 </a:t>
            </a:r>
            <a:r>
              <a:rPr lang="en-US" altLang="zh-TW" sz="2400" dirty="0" err="1" smtClean="0">
                <a:solidFill>
                  <a:srgbClr val="0000FF"/>
                </a:solidFill>
                <a:latin typeface="arial" panose="020B0604020202020204" pitchFamily="34" charset="0"/>
              </a:rPr>
              <a:t>Ti</a:t>
            </a:r>
            <a:r>
              <a:rPr lang="en-US" altLang="zh-TW" sz="2400" dirty="0" smtClean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4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3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Acknowledgement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感謝 陶</a:t>
            </a:r>
            <a:r>
              <a:rPr lang="zh-TW" altLang="en-US" dirty="0"/>
              <a:t>昇</a:t>
            </a:r>
            <a:r>
              <a:rPr lang="zh-TW" altLang="en-US" dirty="0" smtClean="0"/>
              <a:t>永  </a:t>
            </a:r>
            <a:r>
              <a:rPr lang="zh-TW" altLang="en-US" dirty="0"/>
              <a:t>同學發現投影片上的錯誤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45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</a:t>
            </a:r>
            <a:r>
              <a:rPr lang="en-US" altLang="zh-TW" dirty="0" smtClean="0"/>
              <a:t>Multiplication - Meaning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b="1" i="1" u="sng" dirty="0" smtClean="0"/>
              <a:t>Multiple Input</a:t>
            </a:r>
            <a:endParaRPr kumimoji="1" lang="en-US" altLang="zh-TW" b="1" i="1" u="sng" dirty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35119" y="2498229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b</a:t>
            </a:r>
            <a:r>
              <a:rPr lang="en-US" altLang="zh-TW" sz="2400" baseline="-25000" dirty="0" smtClean="0"/>
              <a:t>1</a:t>
            </a:r>
            <a:endParaRPr lang="zh-TW" altLang="en-US" sz="2400" baseline="-25000" dirty="0"/>
          </a:p>
        </p:txBody>
      </p:sp>
      <p:sp>
        <p:nvSpPr>
          <p:cNvPr id="8" name="矩形 7"/>
          <p:cNvSpPr/>
          <p:nvPr/>
        </p:nvSpPr>
        <p:spPr>
          <a:xfrm>
            <a:off x="998680" y="2498229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4791540" y="5466392"/>
                <a:ext cx="33807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540" y="5466392"/>
                <a:ext cx="338073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622" t="-5000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4885669" y="6047285"/>
                <a:ext cx="32866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669" y="6047285"/>
                <a:ext cx="328660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556" t="-3279" b="-180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文字方塊 36"/>
          <p:cNvSpPr txBox="1"/>
          <p:nvPr/>
        </p:nvSpPr>
        <p:spPr>
          <a:xfrm>
            <a:off x="2733800" y="2747407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</a:t>
            </a:r>
            <a:endParaRPr lang="zh-TW" altLang="en-US" sz="2800" dirty="0"/>
          </a:p>
        </p:txBody>
      </p:sp>
      <p:sp>
        <p:nvSpPr>
          <p:cNvPr id="38" name="矩形 37"/>
          <p:cNvSpPr/>
          <p:nvPr/>
        </p:nvSpPr>
        <p:spPr>
          <a:xfrm>
            <a:off x="3362188" y="2505133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</a:t>
            </a:r>
            <a:r>
              <a:rPr lang="en-US" altLang="zh-TW" sz="2400" baseline="-25000" dirty="0" smtClean="0"/>
              <a:t>1</a:t>
            </a:r>
            <a:endParaRPr lang="zh-TW" altLang="en-US" sz="2400" baseline="-25000" dirty="0"/>
          </a:p>
        </p:txBody>
      </p:sp>
      <p:sp>
        <p:nvSpPr>
          <p:cNvPr id="39" name="矩形 38"/>
          <p:cNvSpPr/>
          <p:nvPr/>
        </p:nvSpPr>
        <p:spPr>
          <a:xfrm>
            <a:off x="2435119" y="3700560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b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40" name="矩形 39"/>
          <p:cNvSpPr/>
          <p:nvPr/>
        </p:nvSpPr>
        <p:spPr>
          <a:xfrm>
            <a:off x="998680" y="3700560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</a:t>
            </a:r>
            <a:endParaRPr lang="zh-TW" altLang="en-US" sz="2800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2733800" y="394973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</a:t>
            </a:r>
            <a:endParaRPr lang="zh-TW" altLang="en-US" sz="2800" dirty="0"/>
          </a:p>
        </p:txBody>
      </p:sp>
      <p:sp>
        <p:nvSpPr>
          <p:cNvPr id="42" name="矩形 41"/>
          <p:cNvSpPr/>
          <p:nvPr/>
        </p:nvSpPr>
        <p:spPr>
          <a:xfrm>
            <a:off x="3362188" y="3707464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43" name="矩形 42"/>
          <p:cNvSpPr/>
          <p:nvPr/>
        </p:nvSpPr>
        <p:spPr>
          <a:xfrm>
            <a:off x="2452342" y="5526270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 smtClean="0"/>
              <a:t>b</a:t>
            </a:r>
            <a:r>
              <a:rPr lang="en-US" altLang="zh-TW" sz="2400" baseline="-25000" dirty="0" err="1" smtClean="0"/>
              <a:t>p</a:t>
            </a:r>
            <a:endParaRPr lang="zh-TW" altLang="en-US" sz="2400" baseline="-25000" dirty="0"/>
          </a:p>
        </p:txBody>
      </p:sp>
      <p:sp>
        <p:nvSpPr>
          <p:cNvPr id="44" name="矩形 43"/>
          <p:cNvSpPr/>
          <p:nvPr/>
        </p:nvSpPr>
        <p:spPr>
          <a:xfrm>
            <a:off x="1015903" y="5526270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</a:t>
            </a:r>
            <a:endParaRPr lang="zh-TW" altLang="en-US" sz="28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2751023" y="577544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</a:t>
            </a:r>
            <a:endParaRPr lang="zh-TW" altLang="en-US" sz="2800" dirty="0"/>
          </a:p>
        </p:txBody>
      </p:sp>
      <p:sp>
        <p:nvSpPr>
          <p:cNvPr id="46" name="矩形 45"/>
          <p:cNvSpPr/>
          <p:nvPr/>
        </p:nvSpPr>
        <p:spPr>
          <a:xfrm>
            <a:off x="3379411" y="5533174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 smtClean="0"/>
              <a:t>c</a:t>
            </a:r>
            <a:r>
              <a:rPr lang="en-US" altLang="zh-TW" sz="2400" baseline="-25000" dirty="0" err="1" smtClean="0"/>
              <a:t>p</a:t>
            </a:r>
            <a:endParaRPr lang="zh-TW" altLang="en-US" sz="2400" baseline="-25000" dirty="0"/>
          </a:p>
        </p:txBody>
      </p:sp>
      <p:sp>
        <p:nvSpPr>
          <p:cNvPr id="9" name="文字方塊 8"/>
          <p:cNvSpPr txBox="1"/>
          <p:nvPr/>
        </p:nvSpPr>
        <p:spPr>
          <a:xfrm rot="5400000">
            <a:off x="2097772" y="4878222"/>
            <a:ext cx="910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47" name="矩形 46"/>
          <p:cNvSpPr/>
          <p:nvPr/>
        </p:nvSpPr>
        <p:spPr>
          <a:xfrm>
            <a:off x="4791540" y="2519331"/>
            <a:ext cx="1258207" cy="10215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</a:t>
            </a:r>
            <a:endParaRPr lang="zh-TW" altLang="en-US" sz="2800" dirty="0"/>
          </a:p>
        </p:txBody>
      </p:sp>
      <p:sp>
        <p:nvSpPr>
          <p:cNvPr id="48" name="矩形 47"/>
          <p:cNvSpPr/>
          <p:nvPr/>
        </p:nvSpPr>
        <p:spPr>
          <a:xfrm>
            <a:off x="6188492" y="2501680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b</a:t>
            </a:r>
            <a:r>
              <a:rPr lang="en-US" altLang="zh-TW" sz="2400" baseline="-25000" dirty="0" smtClean="0"/>
              <a:t>1</a:t>
            </a:r>
            <a:endParaRPr lang="zh-TW" altLang="en-US" sz="2400" baseline="-25000" dirty="0"/>
          </a:p>
        </p:txBody>
      </p:sp>
      <p:sp>
        <p:nvSpPr>
          <p:cNvPr id="49" name="矩形 48"/>
          <p:cNvSpPr/>
          <p:nvPr/>
        </p:nvSpPr>
        <p:spPr>
          <a:xfrm>
            <a:off x="6812442" y="2519331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b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7261445" y="2658299"/>
            <a:ext cx="57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</a:t>
            </a:r>
            <a:endParaRPr lang="zh-TW" altLang="en-US" sz="2800" dirty="0"/>
          </a:p>
        </p:txBody>
      </p:sp>
      <p:sp>
        <p:nvSpPr>
          <p:cNvPr id="51" name="矩形 50"/>
          <p:cNvSpPr/>
          <p:nvPr/>
        </p:nvSpPr>
        <p:spPr>
          <a:xfrm>
            <a:off x="7823404" y="2519331"/>
            <a:ext cx="508493" cy="1021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 smtClean="0"/>
              <a:t>b</a:t>
            </a:r>
            <a:r>
              <a:rPr lang="en-US" altLang="zh-TW" sz="2400" baseline="-25000" dirty="0" err="1" smtClean="0"/>
              <a:t>p</a:t>
            </a:r>
            <a:endParaRPr lang="zh-TW" altLang="en-US" sz="2400" baseline="-25000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4886520" y="409727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</a:t>
            </a:r>
            <a:endParaRPr lang="zh-TW" altLang="en-US" sz="2800" dirty="0"/>
          </a:p>
        </p:txBody>
      </p:sp>
      <p:sp>
        <p:nvSpPr>
          <p:cNvPr id="53" name="矩形 52"/>
          <p:cNvSpPr/>
          <p:nvPr/>
        </p:nvSpPr>
        <p:spPr>
          <a:xfrm>
            <a:off x="5642442" y="3838874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</a:t>
            </a:r>
            <a:r>
              <a:rPr lang="en-US" altLang="zh-TW" sz="2400" baseline="-25000" dirty="0" smtClean="0"/>
              <a:t>1</a:t>
            </a:r>
            <a:endParaRPr lang="zh-TW" altLang="en-US" sz="2400" baseline="-25000" dirty="0"/>
          </a:p>
        </p:txBody>
      </p:sp>
      <p:sp>
        <p:nvSpPr>
          <p:cNvPr id="54" name="矩形 53"/>
          <p:cNvSpPr/>
          <p:nvPr/>
        </p:nvSpPr>
        <p:spPr>
          <a:xfrm>
            <a:off x="6303949" y="3848095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6820024" y="4088052"/>
            <a:ext cx="57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</a:t>
            </a:r>
            <a:endParaRPr lang="zh-TW" altLang="en-US" sz="2800" dirty="0"/>
          </a:p>
        </p:txBody>
      </p:sp>
      <p:sp>
        <p:nvSpPr>
          <p:cNvPr id="56" name="矩形 55"/>
          <p:cNvSpPr/>
          <p:nvPr/>
        </p:nvSpPr>
        <p:spPr>
          <a:xfrm>
            <a:off x="7332133" y="3861812"/>
            <a:ext cx="508493" cy="10215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 smtClean="0"/>
              <a:t>c</a:t>
            </a:r>
            <a:r>
              <a:rPr lang="en-US" altLang="zh-TW" sz="2400" baseline="-25000" dirty="0" err="1" smtClean="0"/>
              <a:t>p</a:t>
            </a:r>
            <a:endParaRPr lang="zh-TW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95043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7" grpId="0"/>
      <p:bldP spid="28" grpId="0"/>
      <p:bldP spid="37" grpId="0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 animBg="1"/>
      <p:bldP spid="45" grpId="0"/>
      <p:bldP spid="46" grpId="0" animBg="1"/>
      <p:bldP spid="9" grpId="0"/>
      <p:bldP spid="47" grpId="0" animBg="1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 animBg="1"/>
      <p:bldP spid="55" grpId="0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b="1" i="1" u="sng" dirty="0" smtClean="0"/>
                  <a:t>Composition</a:t>
                </a:r>
              </a:p>
              <a:p>
                <a:pPr lvl="1"/>
                <a:r>
                  <a:rPr lang="en-US" altLang="zh-TW" dirty="0" smtClean="0"/>
                  <a:t>Given two function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g</m:t>
                    </m:r>
                  </m:oMath>
                </a14:m>
                <a:r>
                  <a:rPr lang="en-US" altLang="zh-TW" dirty="0" smtClean="0"/>
                  <a:t>, the function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zh-TW" dirty="0" smtClean="0"/>
                  <a:t> is the composition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</m:t>
                    </m:r>
                    <m: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ounded Rectangle 13"/>
          <p:cNvSpPr/>
          <p:nvPr/>
        </p:nvSpPr>
        <p:spPr>
          <a:xfrm>
            <a:off x="6453909" y="3248582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39" name="向右箭號 38"/>
          <p:cNvSpPr/>
          <p:nvPr/>
        </p:nvSpPr>
        <p:spPr>
          <a:xfrm flipH="1">
            <a:off x="8009192" y="351450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313998" y="3234754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673633" y="358709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633" y="3587094"/>
                <a:ext cx="24173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949" r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向右箭號 46"/>
          <p:cNvSpPr/>
          <p:nvPr/>
        </p:nvSpPr>
        <p:spPr>
          <a:xfrm flipH="1">
            <a:off x="5831335" y="351095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4535712" y="3587094"/>
                <a:ext cx="12520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712" y="3587094"/>
                <a:ext cx="12520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927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向右箭號 48"/>
          <p:cNvSpPr/>
          <p:nvPr/>
        </p:nvSpPr>
        <p:spPr>
          <a:xfrm flipH="1">
            <a:off x="3897960" y="351095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665592" y="351095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331179" y="3576818"/>
                <a:ext cx="12698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79" y="3576818"/>
                <a:ext cx="126989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742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13"/>
          <p:cNvSpPr/>
          <p:nvPr/>
        </p:nvSpPr>
        <p:spPr>
          <a:xfrm>
            <a:off x="4247373" y="4484885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◦ </a:t>
            </a:r>
            <a:r>
              <a:rPr lang="en-US" altLang="zh-TW" sz="2800" dirty="0" smtClean="0"/>
              <a:t>f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6547521" y="4852765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521" y="4852765"/>
                <a:ext cx="24173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向右箭號 57"/>
          <p:cNvSpPr/>
          <p:nvPr/>
        </p:nvSpPr>
        <p:spPr>
          <a:xfrm flipH="1">
            <a:off x="5831335" y="4761089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598967" y="4761089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/>
              <p:cNvSpPr txBox="1"/>
              <p:nvPr/>
            </p:nvSpPr>
            <p:spPr>
              <a:xfrm>
                <a:off x="1869137" y="4817242"/>
                <a:ext cx="1722395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137" y="4817242"/>
                <a:ext cx="1722395" cy="41684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文字方塊 60"/>
          <p:cNvSpPr txBox="1"/>
          <p:nvPr/>
        </p:nvSpPr>
        <p:spPr>
          <a:xfrm>
            <a:off x="1869137" y="5664360"/>
            <a:ext cx="56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Matrix multiplication is the composition of two linear functions.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0337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46" grpId="0" animBg="1"/>
      <p:bldP spid="4" grpId="0"/>
      <p:bldP spid="47" grpId="0" animBg="1"/>
      <p:bldP spid="48" grpId="0"/>
      <p:bldP spid="49" grpId="0" animBg="1"/>
      <p:bldP spid="50" grpId="0" animBg="1"/>
      <p:bldP spid="51" grpId="0"/>
      <p:bldP spid="54" grpId="0" animBg="1"/>
      <p:bldP spid="55" grpId="0"/>
      <p:bldP spid="58" grpId="0" animBg="1"/>
      <p:bldP spid="59" grpId="0" animBg="1"/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u="sng" dirty="0" smtClean="0"/>
              <a:t>Composition</a:t>
            </a:r>
          </a:p>
        </p:txBody>
      </p:sp>
      <p:sp>
        <p:nvSpPr>
          <p:cNvPr id="31" name="Rounded Rectangle 13"/>
          <p:cNvSpPr/>
          <p:nvPr/>
        </p:nvSpPr>
        <p:spPr>
          <a:xfrm>
            <a:off x="5835609" y="2877465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9" name="向右箭號 38"/>
          <p:cNvSpPr/>
          <p:nvPr/>
        </p:nvSpPr>
        <p:spPr>
          <a:xfrm flipH="1">
            <a:off x="7390892" y="314339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170672" y="2851461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055333" y="3215977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333" y="3215977"/>
                <a:ext cx="24173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向右箭號 46"/>
          <p:cNvSpPr/>
          <p:nvPr/>
        </p:nvSpPr>
        <p:spPr>
          <a:xfrm flipH="1">
            <a:off x="5213035" y="313984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4672911" y="3191814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911" y="3191814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向右箭號 48"/>
          <p:cNvSpPr/>
          <p:nvPr/>
        </p:nvSpPr>
        <p:spPr>
          <a:xfrm flipH="1">
            <a:off x="3754634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522266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1005144" y="3191814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144" y="3191814"/>
                <a:ext cx="24570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13"/>
          <p:cNvSpPr/>
          <p:nvPr/>
        </p:nvSpPr>
        <p:spPr>
          <a:xfrm>
            <a:off x="4045872" y="498123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6383458" y="5399501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458" y="5399501"/>
                <a:ext cx="241733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向右箭號 57"/>
          <p:cNvSpPr/>
          <p:nvPr/>
        </p:nvSpPr>
        <p:spPr>
          <a:xfrm flipH="1">
            <a:off x="5664439" y="5297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373515" y="526285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/>
              <p:cNvSpPr txBox="1"/>
              <p:nvPr/>
            </p:nvSpPr>
            <p:spPr>
              <a:xfrm>
                <a:off x="3049653" y="531622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653" y="5316229"/>
                <a:ext cx="2457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9268" r="-26829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645701" y="181691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04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46" grpId="0" animBg="1"/>
      <p:bldP spid="4" grpId="0"/>
      <p:bldP spid="47" grpId="0" animBg="1"/>
      <p:bldP spid="48" grpId="0"/>
      <p:bldP spid="49" grpId="0" animBg="1"/>
      <p:bldP spid="50" grpId="0" animBg="1"/>
      <p:bldP spid="51" grpId="0"/>
      <p:bldP spid="54" grpId="0" animBg="1"/>
      <p:bldP spid="55" grpId="0"/>
      <p:bldP spid="58" grpId="0" animBg="1"/>
      <p:bldP spid="59" grpId="0" animBg="1"/>
      <p:bldP spid="60" grpId="0"/>
      <p:bldP spid="19" grpId="0"/>
      <p:bldP spid="20" grpId="0"/>
      <p:bldP spid="21" grpId="0" animBg="1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1" name="Rounded Rectangle 13"/>
          <p:cNvSpPr/>
          <p:nvPr/>
        </p:nvSpPr>
        <p:spPr>
          <a:xfrm>
            <a:off x="5835609" y="2877465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9" name="向右箭號 38"/>
          <p:cNvSpPr/>
          <p:nvPr/>
        </p:nvSpPr>
        <p:spPr>
          <a:xfrm flipH="1">
            <a:off x="7390892" y="314339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170672" y="2851461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47" name="向右箭號 46"/>
          <p:cNvSpPr/>
          <p:nvPr/>
        </p:nvSpPr>
        <p:spPr>
          <a:xfrm flipH="1">
            <a:off x="5213035" y="313984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向右箭號 48"/>
          <p:cNvSpPr/>
          <p:nvPr/>
        </p:nvSpPr>
        <p:spPr>
          <a:xfrm flipH="1">
            <a:off x="3754634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522266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Rounded Rectangle 13"/>
          <p:cNvSpPr/>
          <p:nvPr/>
        </p:nvSpPr>
        <p:spPr>
          <a:xfrm>
            <a:off x="4045872" y="498123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58" name="向右箭號 57"/>
          <p:cNvSpPr/>
          <p:nvPr/>
        </p:nvSpPr>
        <p:spPr>
          <a:xfrm flipH="1">
            <a:off x="5664439" y="5297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373515" y="526285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645701" y="181691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6336796" y="4883802"/>
            <a:ext cx="2595515" cy="1360629"/>
            <a:chOff x="6878151" y="4875161"/>
            <a:chExt cx="2595515" cy="1360629"/>
          </a:xfrm>
        </p:grpSpPr>
        <p:sp>
          <p:nvSpPr>
            <p:cNvPr id="26" name="文字方塊 25"/>
            <p:cNvSpPr txBox="1"/>
            <p:nvPr/>
          </p:nvSpPr>
          <p:spPr>
            <a:xfrm>
              <a:off x="8055333" y="5018905"/>
              <a:ext cx="14183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Input standard matrix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/>
                <p:cNvSpPr txBox="1"/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7" name="文字方塊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954008" y="5345966"/>
                <a:ext cx="3379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008" y="5345966"/>
                <a:ext cx="337977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727" r="-9091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/>
          <p:cNvSpPr txBox="1"/>
          <p:nvPr/>
        </p:nvSpPr>
        <p:spPr>
          <a:xfrm>
            <a:off x="1086567" y="5168668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first column of C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4641696" y="3188447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696" y="3188447"/>
                <a:ext cx="361381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0000" r="-500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999361" y="2227786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first column of B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950449" y="3229618"/>
                <a:ext cx="5569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49" y="3229618"/>
                <a:ext cx="556947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3187" r="-4396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上-下雙向箭號 3"/>
          <p:cNvSpPr/>
          <p:nvPr/>
        </p:nvSpPr>
        <p:spPr>
          <a:xfrm>
            <a:off x="972782" y="3621927"/>
            <a:ext cx="454503" cy="142859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00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2" grpId="0"/>
      <p:bldP spid="33" grpId="0" animBg="1"/>
      <p:bldP spid="34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Multiplication - Meaning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b="1" i="1" u="sng" dirty="0" smtClean="0"/>
          </a:p>
        </p:txBody>
      </p:sp>
      <p:sp>
        <p:nvSpPr>
          <p:cNvPr id="31" name="Rounded Rectangle 13"/>
          <p:cNvSpPr/>
          <p:nvPr/>
        </p:nvSpPr>
        <p:spPr>
          <a:xfrm>
            <a:off x="5835609" y="2877465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9" name="向右箭號 38"/>
          <p:cNvSpPr/>
          <p:nvPr/>
        </p:nvSpPr>
        <p:spPr>
          <a:xfrm flipH="1">
            <a:off x="7390892" y="314339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Rounded Rectangle 13"/>
          <p:cNvSpPr/>
          <p:nvPr/>
        </p:nvSpPr>
        <p:spPr>
          <a:xfrm>
            <a:off x="2170672" y="2851461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47" name="向右箭號 46"/>
          <p:cNvSpPr/>
          <p:nvPr/>
        </p:nvSpPr>
        <p:spPr>
          <a:xfrm flipH="1">
            <a:off x="5213035" y="3139841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向右箭號 48"/>
          <p:cNvSpPr/>
          <p:nvPr/>
        </p:nvSpPr>
        <p:spPr>
          <a:xfrm flipH="1">
            <a:off x="3754634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向右箭號 49"/>
          <p:cNvSpPr/>
          <p:nvPr/>
        </p:nvSpPr>
        <p:spPr>
          <a:xfrm flipH="1">
            <a:off x="1522266" y="312766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Rounded Rectangle 13"/>
          <p:cNvSpPr/>
          <p:nvPr/>
        </p:nvSpPr>
        <p:spPr>
          <a:xfrm>
            <a:off x="4045872" y="4981231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58" name="向右箭號 57"/>
          <p:cNvSpPr/>
          <p:nvPr/>
        </p:nvSpPr>
        <p:spPr>
          <a:xfrm flipH="1">
            <a:off x="5664439" y="5297548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向右箭號 58"/>
          <p:cNvSpPr/>
          <p:nvPr/>
        </p:nvSpPr>
        <p:spPr>
          <a:xfrm flipH="1">
            <a:off x="3373515" y="5262855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087" y="4012707"/>
                <a:ext cx="1184363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465" y="3967930"/>
                <a:ext cx="119680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e 15"/>
          <p:cNvSpPr/>
          <p:nvPr/>
        </p:nvSpPr>
        <p:spPr>
          <a:xfrm rot="5400000">
            <a:off x="4645701" y="1816912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6336796" y="4883802"/>
            <a:ext cx="2595515" cy="1360629"/>
            <a:chOff x="6878151" y="4875161"/>
            <a:chExt cx="2595515" cy="1360629"/>
          </a:xfrm>
        </p:grpSpPr>
        <p:sp>
          <p:nvSpPr>
            <p:cNvPr id="26" name="文字方塊 25"/>
            <p:cNvSpPr txBox="1"/>
            <p:nvPr/>
          </p:nvSpPr>
          <p:spPr>
            <a:xfrm>
              <a:off x="8055333" y="5018905"/>
              <a:ext cx="14183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Input standard matrix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/>
                <p:cNvSpPr txBox="1"/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</m:m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7" name="文字方塊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8151" y="4875161"/>
                  <a:ext cx="1177182" cy="136062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2954008" y="5345966"/>
                <a:ext cx="345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008" y="5345966"/>
                <a:ext cx="34509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500" r="-892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字方塊 28"/>
          <p:cNvSpPr txBox="1"/>
          <p:nvPr/>
        </p:nvSpPr>
        <p:spPr>
          <a:xfrm>
            <a:off x="1086567" y="5168668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second column of C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725" y="2197150"/>
                <a:ext cx="1177182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4641696" y="3188447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696" y="3188447"/>
                <a:ext cx="36849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9672" r="-4918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文字方塊 32"/>
          <p:cNvSpPr txBox="1"/>
          <p:nvPr/>
        </p:nvSpPr>
        <p:spPr>
          <a:xfrm>
            <a:off x="3999361" y="2227786"/>
            <a:ext cx="1698357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second column of B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950449" y="3229618"/>
                <a:ext cx="5640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49" y="3229618"/>
                <a:ext cx="564064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3043" r="-4348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3154" y="2379110"/>
                <a:ext cx="923650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56" y="2383121"/>
                <a:ext cx="1018227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19" y="6148683"/>
                <a:ext cx="1018227" cy="43088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上-下雙向箭號 41"/>
          <p:cNvSpPr/>
          <p:nvPr/>
        </p:nvSpPr>
        <p:spPr>
          <a:xfrm>
            <a:off x="972782" y="3621927"/>
            <a:ext cx="454503" cy="142859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60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2" grpId="0"/>
      <p:bldP spid="33" grpId="0" animBg="1"/>
      <p:bldP spid="34" grpId="0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字方塊 17"/>
          <p:cNvSpPr txBox="1"/>
          <p:nvPr/>
        </p:nvSpPr>
        <p:spPr>
          <a:xfrm>
            <a:off x="715726" y="4269069"/>
            <a:ext cx="4669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The composition of A and B is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字方塊 18"/>
              <p:cNvSpPr txBox="1"/>
              <p:nvPr/>
            </p:nvSpPr>
            <p:spPr>
              <a:xfrm>
                <a:off x="1457427" y="5024876"/>
                <a:ext cx="53508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𝐴𝑏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zh-TW" altLang="en-US" sz="2800" dirty="0"/>
                                        <m:t> 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𝐴𝑏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zh-TW" altLang="en-US" sz="2800" dirty="0"/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nor/>
                                        </m:rPr>
                                        <a:rPr lang="zh-TW" altLang="en-US" sz="2800" dirty="0"/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dirty="0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7" y="5024876"/>
                <a:ext cx="5350824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4813164" y="5688350"/>
            <a:ext cx="347128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Matrix Multiplication</a:t>
            </a:r>
            <a:endParaRPr lang="zh-TW" altLang="en-US" sz="2800" dirty="0"/>
          </a:p>
        </p:txBody>
      </p:sp>
      <p:sp>
        <p:nvSpPr>
          <p:cNvPr id="49" name="Rounded Rectangle 13"/>
          <p:cNvSpPr/>
          <p:nvPr/>
        </p:nvSpPr>
        <p:spPr>
          <a:xfrm>
            <a:off x="5646924" y="608560"/>
            <a:ext cx="1540413" cy="1105093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50" name="向右箭號 49"/>
          <p:cNvSpPr/>
          <p:nvPr/>
        </p:nvSpPr>
        <p:spPr>
          <a:xfrm flipH="1">
            <a:off x="7202207" y="874486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Rounded Rectangle 13"/>
          <p:cNvSpPr/>
          <p:nvPr/>
        </p:nvSpPr>
        <p:spPr>
          <a:xfrm>
            <a:off x="1981987" y="582556"/>
            <a:ext cx="1540413" cy="110509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/>
              <p:cNvSpPr txBox="1"/>
              <p:nvPr/>
            </p:nvSpPr>
            <p:spPr>
              <a:xfrm>
                <a:off x="7866648" y="947072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2" name="文字方塊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648" y="947072"/>
                <a:ext cx="24173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向右箭號 52"/>
          <p:cNvSpPr/>
          <p:nvPr/>
        </p:nvSpPr>
        <p:spPr>
          <a:xfrm flipH="1">
            <a:off x="5024350" y="870936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/>
              <p:cNvSpPr txBox="1"/>
              <p:nvPr/>
            </p:nvSpPr>
            <p:spPr>
              <a:xfrm>
                <a:off x="4484226" y="92290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4" name="文字方塊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226" y="922909"/>
                <a:ext cx="24468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向右箭號 54"/>
          <p:cNvSpPr/>
          <p:nvPr/>
        </p:nvSpPr>
        <p:spPr>
          <a:xfrm flipH="1">
            <a:off x="3565949" y="8587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向右箭號 55"/>
          <p:cNvSpPr/>
          <p:nvPr/>
        </p:nvSpPr>
        <p:spPr>
          <a:xfrm flipH="1">
            <a:off x="1333581" y="85876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/>
              <p:cNvSpPr txBox="1"/>
              <p:nvPr/>
            </p:nvSpPr>
            <p:spPr>
              <a:xfrm>
                <a:off x="816459" y="92290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7" name="文字方塊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59" y="922909"/>
                <a:ext cx="24570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30000" r="-30000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ounded Rectangle 13"/>
          <p:cNvSpPr/>
          <p:nvPr/>
        </p:nvSpPr>
        <p:spPr>
          <a:xfrm>
            <a:off x="3857187" y="2712326"/>
            <a:ext cx="1540413" cy="110509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/>
              <p:cNvSpPr txBox="1"/>
              <p:nvPr/>
            </p:nvSpPr>
            <p:spPr>
              <a:xfrm>
                <a:off x="6194773" y="3130596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9" name="文字方塊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773" y="3130596"/>
                <a:ext cx="24173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向右箭號 59"/>
          <p:cNvSpPr/>
          <p:nvPr/>
        </p:nvSpPr>
        <p:spPr>
          <a:xfrm flipH="1">
            <a:off x="5475754" y="3028643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向右箭號 60"/>
          <p:cNvSpPr/>
          <p:nvPr/>
        </p:nvSpPr>
        <p:spPr>
          <a:xfrm flipH="1">
            <a:off x="3184830" y="2993950"/>
            <a:ext cx="594203" cy="573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/>
              <p:cNvSpPr txBox="1"/>
              <p:nvPr/>
            </p:nvSpPr>
            <p:spPr>
              <a:xfrm>
                <a:off x="2860968" y="3047324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968" y="3047324"/>
                <a:ext cx="24570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5861402" y="1743802"/>
                <a:ext cx="11843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402" y="1743802"/>
                <a:ext cx="1184363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2181780" y="1699025"/>
                <a:ext cx="11968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780" y="1699025"/>
                <a:ext cx="1196802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ight Brace 15"/>
          <p:cNvSpPr/>
          <p:nvPr/>
        </p:nvSpPr>
        <p:spPr>
          <a:xfrm rot="5400000">
            <a:off x="4457016" y="-451993"/>
            <a:ext cx="405679" cy="5355738"/>
          </a:xfrm>
          <a:prstGeom prst="rightBrace">
            <a:avLst>
              <a:gd name="adj1" fmla="val 49840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001163" y="3054984"/>
                <a:ext cx="1252459" cy="430887"/>
              </a:xfrm>
              <a:prstGeom prst="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𝐴𝐵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163" y="3054984"/>
                <a:ext cx="1252459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5861402" y="4792289"/>
            <a:ext cx="1184363" cy="66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71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25" grpId="0" animBg="1"/>
      <p:bldP spid="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2593</TotalTime>
  <Words>1111</Words>
  <Application>Microsoft Office PowerPoint</Application>
  <PresentationFormat>如螢幕大小 (4:3)</PresentationFormat>
  <Paragraphs>427</Paragraphs>
  <Slides>31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1" baseType="lpstr">
      <vt:lpstr>新細明體</vt:lpstr>
      <vt:lpstr>Arial</vt:lpstr>
      <vt:lpstr>Arial</vt:lpstr>
      <vt:lpstr>Calibri</vt:lpstr>
      <vt:lpstr>Calibri Light</vt:lpstr>
      <vt:lpstr>Cambria Math</vt:lpstr>
      <vt:lpstr>MT Extra</vt:lpstr>
      <vt:lpstr>Script MT Bold</vt:lpstr>
      <vt:lpstr>Symbol</vt:lpstr>
      <vt:lpstr>Office 佈景主題</vt:lpstr>
      <vt:lpstr>Matrix Multiplication</vt:lpstr>
      <vt:lpstr>Matrix Multiplication</vt:lpstr>
      <vt:lpstr>Matrix Multiplication</vt:lpstr>
      <vt:lpstr>Matrix Multiplication - Meaning</vt:lpstr>
      <vt:lpstr>Matrix Multiplication - Meaning</vt:lpstr>
      <vt:lpstr>Matrix Multiplication - Meaning</vt:lpstr>
      <vt:lpstr>Matrix Multiplication - Meaning</vt:lpstr>
      <vt:lpstr>Matrix Multiplication - Meaning</vt:lpstr>
      <vt:lpstr>PowerPoint 簡報</vt:lpstr>
      <vt:lpstr>Example</vt:lpstr>
      <vt:lpstr>Not Communicative</vt:lpstr>
      <vt:lpstr>Not Communicative</vt:lpstr>
      <vt:lpstr>Properties</vt:lpstr>
      <vt:lpstr>Properties</vt:lpstr>
      <vt:lpstr>Special Matrix</vt:lpstr>
      <vt:lpstr>Augmentation and Partition</vt:lpstr>
      <vt:lpstr>Block Multiplication</vt:lpstr>
      <vt:lpstr>Block Multiplication</vt:lpstr>
      <vt:lpstr>Block Multiplication</vt:lpstr>
      <vt:lpstr>Matrix Multiplication – 4 way </vt:lpstr>
      <vt:lpstr>Matrix Multiplication – 4 way </vt:lpstr>
      <vt:lpstr>Matrix Multiplication – 4 way </vt:lpstr>
      <vt:lpstr>Matrix Multiplication – 4 way </vt:lpstr>
      <vt:lpstr>Matrix Multiplication – 4 way </vt:lpstr>
      <vt:lpstr>Matrix Multiplication – 4 way </vt:lpstr>
      <vt:lpstr>Matrix Multiplication: 4 views</vt:lpstr>
      <vt:lpstr>Matrix Multiplication: 4 views</vt:lpstr>
      <vt:lpstr>Practical Issue</vt:lpstr>
      <vt:lpstr>Practical Issue</vt:lpstr>
      <vt:lpstr>Practical Issue - GPU</vt:lpstr>
      <vt:lpstr>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 Hung-yi</dc:creator>
  <cp:lastModifiedBy>Lee Hung-yi</cp:lastModifiedBy>
  <cp:revision>90</cp:revision>
  <dcterms:created xsi:type="dcterms:W3CDTF">2016-02-04T12:39:13Z</dcterms:created>
  <dcterms:modified xsi:type="dcterms:W3CDTF">2016-03-10T03:09:33Z</dcterms:modified>
</cp:coreProperties>
</file>